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12" r:id="rId6"/>
    <p:sldId id="325" r:id="rId7"/>
    <p:sldId id="277" r:id="rId8"/>
    <p:sldId id="257" r:id="rId9"/>
    <p:sldId id="287" r:id="rId10"/>
    <p:sldId id="289" r:id="rId11"/>
    <p:sldId id="310" r:id="rId12"/>
    <p:sldId id="306" r:id="rId13"/>
    <p:sldId id="326" r:id="rId14"/>
    <p:sldId id="314" r:id="rId15"/>
    <p:sldId id="316" r:id="rId16"/>
    <p:sldId id="315" r:id="rId17"/>
    <p:sldId id="329" r:id="rId18"/>
    <p:sldId id="313" r:id="rId19"/>
    <p:sldId id="330" r:id="rId20"/>
    <p:sldId id="318" r:id="rId21"/>
    <p:sldId id="260" r:id="rId22"/>
    <p:sldId id="319" r:id="rId23"/>
    <p:sldId id="324" r:id="rId24"/>
    <p:sldId id="331" r:id="rId25"/>
    <p:sldId id="320" r:id="rId26"/>
    <p:sldId id="332" r:id="rId27"/>
    <p:sldId id="321" r:id="rId28"/>
    <p:sldId id="333" r:id="rId29"/>
    <p:sldId id="322" r:id="rId30"/>
    <p:sldId id="317" r:id="rId31"/>
    <p:sldId id="334" r:id="rId32"/>
    <p:sldId id="292" r:id="rId33"/>
    <p:sldId id="327" r:id="rId34"/>
    <p:sldId id="335" r:id="rId35"/>
    <p:sldId id="266" r:id="rId3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6AD2C-B0DA-3045-A08E-9B66EFCCB01E}" v="32" dt="2025-10-29T16:0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3"/>
    <p:restoredTop sz="94798"/>
  </p:normalViewPr>
  <p:slideViewPr>
    <p:cSldViewPr snapToGrid="0">
      <p:cViewPr varScale="1">
        <p:scale>
          <a:sx n="69" d="100"/>
          <a:sy n="69" d="100"/>
        </p:scale>
        <p:origin x="21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ordon" userId="888857a1-caf2-49d3-8d2a-435c20fb9539" providerId="ADAL" clId="{28246FA4-5C55-5CA5-8382-65FA184CEFD6}"/>
    <pc:docChg chg="undo custSel addSld delSld modSld sldOrd">
      <pc:chgData name="Max Gordon" userId="888857a1-caf2-49d3-8d2a-435c20fb9539" providerId="ADAL" clId="{28246FA4-5C55-5CA5-8382-65FA184CEFD6}" dt="2025-10-29T16:01:59.924" v="1034" actId="20577"/>
      <pc:docMkLst>
        <pc:docMk/>
      </pc:docMkLst>
      <pc:sldChg chg="add modAnim">
        <pc:chgData name="Max Gordon" userId="888857a1-caf2-49d3-8d2a-435c20fb9539" providerId="ADAL" clId="{28246FA4-5C55-5CA5-8382-65FA184CEFD6}" dt="2025-10-29T15:59:09.920" v="962"/>
        <pc:sldMkLst>
          <pc:docMk/>
          <pc:sldMk cId="1841218388" sldId="260"/>
        </pc:sldMkLst>
      </pc:sldChg>
      <pc:sldChg chg="modSp mod">
        <pc:chgData name="Max Gordon" userId="888857a1-caf2-49d3-8d2a-435c20fb9539" providerId="ADAL" clId="{28246FA4-5C55-5CA5-8382-65FA184CEFD6}" dt="2025-10-29T15:49:59.245" v="922" actId="14100"/>
        <pc:sldMkLst>
          <pc:docMk/>
          <pc:sldMk cId="1961225969" sldId="277"/>
        </pc:sldMkLst>
        <pc:spChg chg="mod">
          <ac:chgData name="Max Gordon" userId="888857a1-caf2-49d3-8d2a-435c20fb9539" providerId="ADAL" clId="{28246FA4-5C55-5CA5-8382-65FA184CEFD6}" dt="2025-10-29T15:49:57.064" v="921" actId="1076"/>
          <ac:spMkLst>
            <pc:docMk/>
            <pc:sldMk cId="1961225969" sldId="277"/>
            <ac:spMk id="2" creationId="{7FEA1222-8D3C-5135-2BE0-C4A66F0A2DB7}"/>
          </ac:spMkLst>
        </pc:spChg>
        <pc:spChg chg="mod">
          <ac:chgData name="Max Gordon" userId="888857a1-caf2-49d3-8d2a-435c20fb9539" providerId="ADAL" clId="{28246FA4-5C55-5CA5-8382-65FA184CEFD6}" dt="2025-10-29T15:49:59.245" v="922" actId="14100"/>
          <ac:spMkLst>
            <pc:docMk/>
            <pc:sldMk cId="1961225969" sldId="277"/>
            <ac:spMk id="3" creationId="{B1930432-C3B4-0FC1-7003-852F489F455D}"/>
          </ac:spMkLst>
        </pc:spChg>
      </pc:sldChg>
      <pc:sldChg chg="modSp mod modAnim">
        <pc:chgData name="Max Gordon" userId="888857a1-caf2-49d3-8d2a-435c20fb9539" providerId="ADAL" clId="{28246FA4-5C55-5CA5-8382-65FA184CEFD6}" dt="2025-10-29T15:58:58.719" v="961"/>
        <pc:sldMkLst>
          <pc:docMk/>
          <pc:sldMk cId="981331889" sldId="313"/>
        </pc:sldMkLst>
        <pc:spChg chg="mod">
          <ac:chgData name="Max Gordon" userId="888857a1-caf2-49d3-8d2a-435c20fb9539" providerId="ADAL" clId="{28246FA4-5C55-5CA5-8382-65FA184CEFD6}" dt="2025-10-29T15:52:57.463" v="946" actId="20577"/>
          <ac:spMkLst>
            <pc:docMk/>
            <pc:sldMk cId="981331889" sldId="313"/>
            <ac:spMk id="3" creationId="{D9E549AE-CB3A-4492-29A5-67CEF4BBC5B5}"/>
          </ac:spMkLst>
        </pc:spChg>
      </pc:sldChg>
      <pc:sldChg chg="modSp mod ord">
        <pc:chgData name="Max Gordon" userId="888857a1-caf2-49d3-8d2a-435c20fb9539" providerId="ADAL" clId="{28246FA4-5C55-5CA5-8382-65FA184CEFD6}" dt="2025-10-29T14:28:38.657" v="245" actId="20577"/>
        <pc:sldMkLst>
          <pc:docMk/>
          <pc:sldMk cId="985767241" sldId="318"/>
        </pc:sldMkLst>
        <pc:spChg chg="mod">
          <ac:chgData name="Max Gordon" userId="888857a1-caf2-49d3-8d2a-435c20fb9539" providerId="ADAL" clId="{28246FA4-5C55-5CA5-8382-65FA184CEFD6}" dt="2025-10-29T14:28:38.657" v="245" actId="20577"/>
          <ac:spMkLst>
            <pc:docMk/>
            <pc:sldMk cId="985767241" sldId="318"/>
            <ac:spMk id="3" creationId="{2C03A671-85F8-0BB9-D562-503F44E03B64}"/>
          </ac:spMkLst>
        </pc:spChg>
      </pc:sldChg>
      <pc:sldChg chg="modSp mod ord">
        <pc:chgData name="Max Gordon" userId="888857a1-caf2-49d3-8d2a-435c20fb9539" providerId="ADAL" clId="{28246FA4-5C55-5CA5-8382-65FA184CEFD6}" dt="2025-10-29T14:28:45.082" v="247" actId="20577"/>
        <pc:sldMkLst>
          <pc:docMk/>
          <pc:sldMk cId="3678504516" sldId="319"/>
        </pc:sldMkLst>
        <pc:spChg chg="mod">
          <ac:chgData name="Max Gordon" userId="888857a1-caf2-49d3-8d2a-435c20fb9539" providerId="ADAL" clId="{28246FA4-5C55-5CA5-8382-65FA184CEFD6}" dt="2025-10-29T14:28:45.082" v="247" actId="20577"/>
          <ac:spMkLst>
            <pc:docMk/>
            <pc:sldMk cId="3678504516" sldId="319"/>
            <ac:spMk id="3" creationId="{8F1A2B68-3238-FA8A-0B3F-227AFE80A7AF}"/>
          </ac:spMkLst>
        </pc:spChg>
      </pc:sldChg>
      <pc:sldChg chg="modSp mod">
        <pc:chgData name="Max Gordon" userId="888857a1-caf2-49d3-8d2a-435c20fb9539" providerId="ADAL" clId="{28246FA4-5C55-5CA5-8382-65FA184CEFD6}" dt="2025-10-29T14:33:16.908" v="321" actId="20577"/>
        <pc:sldMkLst>
          <pc:docMk/>
          <pc:sldMk cId="3425638172" sldId="320"/>
        </pc:sldMkLst>
        <pc:spChg chg="mod">
          <ac:chgData name="Max Gordon" userId="888857a1-caf2-49d3-8d2a-435c20fb9539" providerId="ADAL" clId="{28246FA4-5C55-5CA5-8382-65FA184CEFD6}" dt="2025-10-29T14:33:16.908" v="321" actId="20577"/>
          <ac:spMkLst>
            <pc:docMk/>
            <pc:sldMk cId="3425638172" sldId="320"/>
            <ac:spMk id="2" creationId="{92C2532E-DECB-E7E1-848C-7B1E30FB4D3F}"/>
          </ac:spMkLst>
        </pc:spChg>
        <pc:spChg chg="mod">
          <ac:chgData name="Max Gordon" userId="888857a1-caf2-49d3-8d2a-435c20fb9539" providerId="ADAL" clId="{28246FA4-5C55-5CA5-8382-65FA184CEFD6}" dt="2025-10-29T14:31:46.566" v="320" actId="20577"/>
          <ac:spMkLst>
            <pc:docMk/>
            <pc:sldMk cId="3425638172" sldId="320"/>
            <ac:spMk id="3" creationId="{23BA5232-CAB5-6BAC-16F8-045662FF7CAC}"/>
          </ac:spMkLst>
        </pc:spChg>
      </pc:sldChg>
      <pc:sldChg chg="modSp mod">
        <pc:chgData name="Max Gordon" userId="888857a1-caf2-49d3-8d2a-435c20fb9539" providerId="ADAL" clId="{28246FA4-5C55-5CA5-8382-65FA184CEFD6}" dt="2025-10-29T14:34:04.511" v="325" actId="20577"/>
        <pc:sldMkLst>
          <pc:docMk/>
          <pc:sldMk cId="3553253597" sldId="321"/>
        </pc:sldMkLst>
        <pc:spChg chg="mod">
          <ac:chgData name="Max Gordon" userId="888857a1-caf2-49d3-8d2a-435c20fb9539" providerId="ADAL" clId="{28246FA4-5C55-5CA5-8382-65FA184CEFD6}" dt="2025-10-29T14:34:04.511" v="325" actId="20577"/>
          <ac:spMkLst>
            <pc:docMk/>
            <pc:sldMk cId="3553253597" sldId="321"/>
            <ac:spMk id="3" creationId="{795A8660-6B97-7F32-A81F-8065B457F33B}"/>
          </ac:spMkLst>
        </pc:spChg>
      </pc:sldChg>
      <pc:sldChg chg="modSp del mod">
        <pc:chgData name="Max Gordon" userId="888857a1-caf2-49d3-8d2a-435c20fb9539" providerId="ADAL" clId="{28246FA4-5C55-5CA5-8382-65FA184CEFD6}" dt="2025-10-29T15:27:44.307" v="755" actId="2696"/>
        <pc:sldMkLst>
          <pc:docMk/>
          <pc:sldMk cId="1304511107" sldId="323"/>
        </pc:sldMkLst>
        <pc:spChg chg="mod">
          <ac:chgData name="Max Gordon" userId="888857a1-caf2-49d3-8d2a-435c20fb9539" providerId="ADAL" clId="{28246FA4-5C55-5CA5-8382-65FA184CEFD6}" dt="2025-10-29T14:33:58.883" v="323" actId="20577"/>
          <ac:spMkLst>
            <pc:docMk/>
            <pc:sldMk cId="1304511107" sldId="323"/>
            <ac:spMk id="3" creationId="{F71B082F-AAFF-A683-7437-C7685FAA1899}"/>
          </ac:spMkLst>
        </pc:spChg>
      </pc:sldChg>
      <pc:sldChg chg="ord">
        <pc:chgData name="Max Gordon" userId="888857a1-caf2-49d3-8d2a-435c20fb9539" providerId="ADAL" clId="{28246FA4-5C55-5CA5-8382-65FA184CEFD6}" dt="2025-10-29T14:28:13.187" v="240" actId="20578"/>
        <pc:sldMkLst>
          <pc:docMk/>
          <pc:sldMk cId="2733002209" sldId="324"/>
        </pc:sldMkLst>
      </pc:sldChg>
      <pc:sldChg chg="modAnim">
        <pc:chgData name="Max Gordon" userId="888857a1-caf2-49d3-8d2a-435c20fb9539" providerId="ADAL" clId="{28246FA4-5C55-5CA5-8382-65FA184CEFD6}" dt="2025-10-29T15:57:41.834" v="955"/>
        <pc:sldMkLst>
          <pc:docMk/>
          <pc:sldMk cId="2367419749" sldId="329"/>
        </pc:sldMkLst>
      </pc:sldChg>
      <pc:sldChg chg="modSp new mod modAnim">
        <pc:chgData name="Max Gordon" userId="888857a1-caf2-49d3-8d2a-435c20fb9539" providerId="ADAL" clId="{28246FA4-5C55-5CA5-8382-65FA184CEFD6}" dt="2025-10-29T15:56:55.041" v="947"/>
        <pc:sldMkLst>
          <pc:docMk/>
          <pc:sldMk cId="270852343" sldId="330"/>
        </pc:sldMkLst>
        <pc:spChg chg="mod">
          <ac:chgData name="Max Gordon" userId="888857a1-caf2-49d3-8d2a-435c20fb9539" providerId="ADAL" clId="{28246FA4-5C55-5CA5-8382-65FA184CEFD6}" dt="2025-10-29T14:04:16.115" v="66" actId="20577"/>
          <ac:spMkLst>
            <pc:docMk/>
            <pc:sldMk cId="270852343" sldId="330"/>
            <ac:spMk id="2" creationId="{460C14BA-B731-16AB-9990-D339AA625C91}"/>
          </ac:spMkLst>
        </pc:spChg>
        <pc:spChg chg="mod">
          <ac:chgData name="Max Gordon" userId="888857a1-caf2-49d3-8d2a-435c20fb9539" providerId="ADAL" clId="{28246FA4-5C55-5CA5-8382-65FA184CEFD6}" dt="2025-10-29T13:56:13.949" v="9" actId="20577"/>
          <ac:spMkLst>
            <pc:docMk/>
            <pc:sldMk cId="270852343" sldId="330"/>
            <ac:spMk id="3" creationId="{B5ECFF73-AA80-C179-AEA2-269F50D916E3}"/>
          </ac:spMkLst>
        </pc:spChg>
      </pc:sldChg>
      <pc:sldChg chg="modSp new mod modAnim">
        <pc:chgData name="Max Gordon" userId="888857a1-caf2-49d3-8d2a-435c20fb9539" providerId="ADAL" clId="{28246FA4-5C55-5CA5-8382-65FA184CEFD6}" dt="2025-10-29T15:59:26.835" v="963"/>
        <pc:sldMkLst>
          <pc:docMk/>
          <pc:sldMk cId="796257087" sldId="331"/>
        </pc:sldMkLst>
        <pc:spChg chg="mod">
          <ac:chgData name="Max Gordon" userId="888857a1-caf2-49d3-8d2a-435c20fb9539" providerId="ADAL" clId="{28246FA4-5C55-5CA5-8382-65FA184CEFD6}" dt="2025-10-29T14:31:31.801" v="316" actId="20577"/>
          <ac:spMkLst>
            <pc:docMk/>
            <pc:sldMk cId="796257087" sldId="331"/>
            <ac:spMk id="2" creationId="{DA6B83FF-3967-9B43-A05C-CB2A81D9B79C}"/>
          </ac:spMkLst>
        </pc:spChg>
        <pc:spChg chg="mod">
          <ac:chgData name="Max Gordon" userId="888857a1-caf2-49d3-8d2a-435c20fb9539" providerId="ADAL" clId="{28246FA4-5C55-5CA5-8382-65FA184CEFD6}" dt="2025-10-29T14:31:42.627" v="318" actId="20577"/>
          <ac:spMkLst>
            <pc:docMk/>
            <pc:sldMk cId="796257087" sldId="331"/>
            <ac:spMk id="3" creationId="{97BE83FB-980A-A178-8714-B4494149FED5}"/>
          </ac:spMkLst>
        </pc:spChg>
      </pc:sldChg>
      <pc:sldChg chg="modSp new mod modAnim">
        <pc:chgData name="Max Gordon" userId="888857a1-caf2-49d3-8d2a-435c20fb9539" providerId="ADAL" clId="{28246FA4-5C55-5CA5-8382-65FA184CEFD6}" dt="2025-10-29T15:59:51.803" v="964"/>
        <pc:sldMkLst>
          <pc:docMk/>
          <pc:sldMk cId="2842657039" sldId="332"/>
        </pc:sldMkLst>
        <pc:spChg chg="mod">
          <ac:chgData name="Max Gordon" userId="888857a1-caf2-49d3-8d2a-435c20fb9539" providerId="ADAL" clId="{28246FA4-5C55-5CA5-8382-65FA184CEFD6}" dt="2025-10-29T15:18:39.615" v="754" actId="14100"/>
          <ac:spMkLst>
            <pc:docMk/>
            <pc:sldMk cId="2842657039" sldId="332"/>
            <ac:spMk id="2" creationId="{0FB81CFF-63B2-EA8D-3028-A70F212DA988}"/>
          </ac:spMkLst>
        </pc:spChg>
        <pc:spChg chg="mod">
          <ac:chgData name="Max Gordon" userId="888857a1-caf2-49d3-8d2a-435c20fb9539" providerId="ADAL" clId="{28246FA4-5C55-5CA5-8382-65FA184CEFD6}" dt="2025-10-29T14:34:48.983" v="340" actId="113"/>
          <ac:spMkLst>
            <pc:docMk/>
            <pc:sldMk cId="2842657039" sldId="332"/>
            <ac:spMk id="3" creationId="{95225600-34D6-DA6F-3F73-D75D44993153}"/>
          </ac:spMkLst>
        </pc:spChg>
      </pc:sldChg>
      <pc:sldChg chg="modSp new mod modAnim">
        <pc:chgData name="Max Gordon" userId="888857a1-caf2-49d3-8d2a-435c20fb9539" providerId="ADAL" clId="{28246FA4-5C55-5CA5-8382-65FA184CEFD6}" dt="2025-10-29T16:00:58" v="971"/>
        <pc:sldMkLst>
          <pc:docMk/>
          <pc:sldMk cId="2359462792" sldId="333"/>
        </pc:sldMkLst>
        <pc:spChg chg="mod">
          <ac:chgData name="Max Gordon" userId="888857a1-caf2-49d3-8d2a-435c20fb9539" providerId="ADAL" clId="{28246FA4-5C55-5CA5-8382-65FA184CEFD6}" dt="2025-10-29T15:31:35.970" v="782" actId="27636"/>
          <ac:spMkLst>
            <pc:docMk/>
            <pc:sldMk cId="2359462792" sldId="333"/>
            <ac:spMk id="2" creationId="{E065D66E-572B-8523-A226-1FA73B982DEF}"/>
          </ac:spMkLst>
        </pc:spChg>
        <pc:spChg chg="mod">
          <ac:chgData name="Max Gordon" userId="888857a1-caf2-49d3-8d2a-435c20fb9539" providerId="ADAL" clId="{28246FA4-5C55-5CA5-8382-65FA184CEFD6}" dt="2025-10-29T15:30:43.025" v="768" actId="20577"/>
          <ac:spMkLst>
            <pc:docMk/>
            <pc:sldMk cId="2359462792" sldId="333"/>
            <ac:spMk id="3" creationId="{D6490E0A-FCF0-141A-2E27-BB25E2A172A3}"/>
          </ac:spMkLst>
        </pc:spChg>
      </pc:sldChg>
      <pc:sldChg chg="modSp new mod">
        <pc:chgData name="Max Gordon" userId="888857a1-caf2-49d3-8d2a-435c20fb9539" providerId="ADAL" clId="{28246FA4-5C55-5CA5-8382-65FA184CEFD6}" dt="2025-10-29T15:40:45.156" v="913" actId="20577"/>
        <pc:sldMkLst>
          <pc:docMk/>
          <pc:sldMk cId="844779722" sldId="334"/>
        </pc:sldMkLst>
        <pc:spChg chg="mod">
          <ac:chgData name="Max Gordon" userId="888857a1-caf2-49d3-8d2a-435c20fb9539" providerId="ADAL" clId="{28246FA4-5C55-5CA5-8382-65FA184CEFD6}" dt="2025-10-29T15:40:45.156" v="913" actId="20577"/>
          <ac:spMkLst>
            <pc:docMk/>
            <pc:sldMk cId="844779722" sldId="334"/>
            <ac:spMk id="2" creationId="{9DC09127-AC3F-698D-C9E0-1F99147882E9}"/>
          </ac:spMkLst>
        </pc:spChg>
        <pc:spChg chg="mod">
          <ac:chgData name="Max Gordon" userId="888857a1-caf2-49d3-8d2a-435c20fb9539" providerId="ADAL" clId="{28246FA4-5C55-5CA5-8382-65FA184CEFD6}" dt="2025-10-29T15:32:23.514" v="802" actId="20577"/>
          <ac:spMkLst>
            <pc:docMk/>
            <pc:sldMk cId="844779722" sldId="334"/>
            <ac:spMk id="3" creationId="{8F402A23-C536-6107-91B3-090ACB4E9529}"/>
          </ac:spMkLst>
        </pc:spChg>
      </pc:sldChg>
      <pc:sldChg chg="modSp new mod">
        <pc:chgData name="Max Gordon" userId="888857a1-caf2-49d3-8d2a-435c20fb9539" providerId="ADAL" clId="{28246FA4-5C55-5CA5-8382-65FA184CEFD6}" dt="2025-10-29T16:01:59.924" v="1034" actId="20577"/>
        <pc:sldMkLst>
          <pc:docMk/>
          <pc:sldMk cId="3243624103" sldId="335"/>
        </pc:sldMkLst>
        <pc:spChg chg="mod">
          <ac:chgData name="Max Gordon" userId="888857a1-caf2-49d3-8d2a-435c20fb9539" providerId="ADAL" clId="{28246FA4-5C55-5CA5-8382-65FA184CEFD6}" dt="2025-10-29T16:01:59.924" v="1034" actId="20577"/>
          <ac:spMkLst>
            <pc:docMk/>
            <pc:sldMk cId="3243624103" sldId="335"/>
            <ac:spMk id="2" creationId="{ADF3A4D5-B9FE-13E9-CA67-A783FF8E9303}"/>
          </ac:spMkLst>
        </pc:spChg>
        <pc:spChg chg="mod">
          <ac:chgData name="Max Gordon" userId="888857a1-caf2-49d3-8d2a-435c20fb9539" providerId="ADAL" clId="{28246FA4-5C55-5CA5-8382-65FA184CEFD6}" dt="2025-10-29T16:01:43.775" v="1000" actId="20577"/>
          <ac:spMkLst>
            <pc:docMk/>
            <pc:sldMk cId="3243624103" sldId="335"/>
            <ac:spMk id="3" creationId="{1DCB85A5-0F69-667A-2214-40EED43C5B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D059F80C-686E-3E4F-8ACF-B6352015D13B}" type="datetimeFigureOut">
              <a:rPr lang="en-GB" smtClean="0"/>
              <a:t>29/10/2025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9FBBED0-1A71-F84D-B0A0-5D70ABF1819B}" type="slidenum">
              <a:rPr lang="en-GB" smtClean="0"/>
              <a:t>‹#›</a:t>
            </a:fld>
            <a:endParaRPr lang="en-GB"/>
          </a:p>
        </p:txBody>
      </p:sp>
    </p:spTree>
    <p:extLst>
      <p:ext uri="{BB962C8B-B14F-4D97-AF65-F5344CB8AC3E}">
        <p14:creationId xmlns:p14="http://schemas.microsoft.com/office/powerpoint/2010/main" val="211339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FBBED0-1A71-F84D-B0A0-5D70ABF1819B}" type="slidenum">
              <a:rPr lang="en-GB" smtClean="0"/>
              <a:t>1</a:t>
            </a:fld>
            <a:endParaRPr lang="en-GB"/>
          </a:p>
        </p:txBody>
      </p:sp>
    </p:spTree>
    <p:extLst>
      <p:ext uri="{BB962C8B-B14F-4D97-AF65-F5344CB8AC3E}">
        <p14:creationId xmlns:p14="http://schemas.microsoft.com/office/powerpoint/2010/main" val="59517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CA28-3CAE-4272-5154-907179935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27835-7D1C-D3B0-489B-8D75D625A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3A48A-B01A-16F5-DCBB-1C1374B81B59}"/>
              </a:ext>
            </a:extLst>
          </p:cNvPr>
          <p:cNvSpPr>
            <a:spLocks noGrp="1"/>
          </p:cNvSpPr>
          <p:nvPr>
            <p:ph type="body" idx="1"/>
          </p:nvPr>
        </p:nvSpPr>
        <p:spPr/>
        <p:txBody>
          <a:bodyPr/>
          <a:lstStyle/>
          <a:p>
            <a:r>
              <a:rPr lang="en-GB" dirty="0"/>
              <a:t>Social housing under a tenancy </a:t>
            </a:r>
          </a:p>
          <a:p>
            <a:r>
              <a:rPr lang="en-GB" dirty="0"/>
              <a:t>Not under a licence </a:t>
            </a:r>
          </a:p>
        </p:txBody>
      </p:sp>
      <p:sp>
        <p:nvSpPr>
          <p:cNvPr id="4" name="Slide Number Placeholder 3">
            <a:extLst>
              <a:ext uri="{FF2B5EF4-FFF2-40B4-BE49-F238E27FC236}">
                <a16:creationId xmlns:a16="http://schemas.microsoft.com/office/drawing/2014/main" id="{EAB75013-70FD-218A-8121-8E46A6B5B65A}"/>
              </a:ext>
            </a:extLst>
          </p:cNvPr>
          <p:cNvSpPr>
            <a:spLocks noGrp="1"/>
          </p:cNvSpPr>
          <p:nvPr>
            <p:ph type="sldNum" sz="quarter" idx="5"/>
          </p:nvPr>
        </p:nvSpPr>
        <p:spPr/>
        <p:txBody>
          <a:bodyPr/>
          <a:lstStyle/>
          <a:p>
            <a:fld id="{39FBBED0-1A71-F84D-B0A0-5D70ABF1819B}" type="slidenum">
              <a:rPr lang="en-GB" smtClean="0"/>
              <a:t>11</a:t>
            </a:fld>
            <a:endParaRPr lang="en-GB"/>
          </a:p>
        </p:txBody>
      </p:sp>
    </p:spTree>
    <p:extLst>
      <p:ext uri="{BB962C8B-B14F-4D97-AF65-F5344CB8AC3E}">
        <p14:creationId xmlns:p14="http://schemas.microsoft.com/office/powerpoint/2010/main" val="190382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85EF-A58E-5D9F-BD63-16438AE43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16092-5922-6B9C-3864-D025A4337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7B7EB-13ED-5576-1090-F7F0A0F790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64FC1C-5CBB-F175-84CC-828F9ECD828E}"/>
              </a:ext>
            </a:extLst>
          </p:cNvPr>
          <p:cNvSpPr>
            <a:spLocks noGrp="1"/>
          </p:cNvSpPr>
          <p:nvPr>
            <p:ph type="sldNum" sz="quarter" idx="5"/>
          </p:nvPr>
        </p:nvSpPr>
        <p:spPr/>
        <p:txBody>
          <a:bodyPr/>
          <a:lstStyle/>
          <a:p>
            <a:fld id="{39FBBED0-1A71-F84D-B0A0-5D70ABF1819B}" type="slidenum">
              <a:rPr lang="en-GB" smtClean="0"/>
              <a:t>12</a:t>
            </a:fld>
            <a:endParaRPr lang="en-GB"/>
          </a:p>
        </p:txBody>
      </p:sp>
    </p:spTree>
    <p:extLst>
      <p:ext uri="{BB962C8B-B14F-4D97-AF65-F5344CB8AC3E}">
        <p14:creationId xmlns:p14="http://schemas.microsoft.com/office/powerpoint/2010/main" val="30602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1A07-2B98-FA5C-1F36-A6A1564D6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8C456-B2FB-BB5E-9D75-E563B849A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814DD-B575-F4FE-1969-CAD3692F8EB2}"/>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98FCE03B-177A-0BA2-8B9C-F2C56E082EEA}"/>
              </a:ext>
            </a:extLst>
          </p:cNvPr>
          <p:cNvSpPr>
            <a:spLocks noGrp="1"/>
          </p:cNvSpPr>
          <p:nvPr>
            <p:ph type="sldNum" sz="quarter" idx="5"/>
          </p:nvPr>
        </p:nvSpPr>
        <p:spPr/>
        <p:txBody>
          <a:bodyPr/>
          <a:lstStyle/>
          <a:p>
            <a:fld id="{39FBBED0-1A71-F84D-B0A0-5D70ABF1819B}" type="slidenum">
              <a:rPr lang="en-GB" smtClean="0"/>
              <a:t>13</a:t>
            </a:fld>
            <a:endParaRPr lang="en-GB"/>
          </a:p>
        </p:txBody>
      </p:sp>
    </p:spTree>
    <p:extLst>
      <p:ext uri="{BB962C8B-B14F-4D97-AF65-F5344CB8AC3E}">
        <p14:creationId xmlns:p14="http://schemas.microsoft.com/office/powerpoint/2010/main" val="179459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4E214-8BDB-20B8-3F70-6AF1742EB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5F45B-6EC3-7B8E-0A4D-089EC6B8B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4B049-5E07-98D9-7B06-496E200F6554}"/>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AC71BC7D-C24D-6037-A3D4-CF42301045CE}"/>
              </a:ext>
            </a:extLst>
          </p:cNvPr>
          <p:cNvSpPr>
            <a:spLocks noGrp="1"/>
          </p:cNvSpPr>
          <p:nvPr>
            <p:ph type="sldNum" sz="quarter" idx="5"/>
          </p:nvPr>
        </p:nvSpPr>
        <p:spPr/>
        <p:txBody>
          <a:bodyPr/>
          <a:lstStyle/>
          <a:p>
            <a:fld id="{39FBBED0-1A71-F84D-B0A0-5D70ABF1819B}" type="slidenum">
              <a:rPr lang="en-GB" smtClean="0"/>
              <a:t>14</a:t>
            </a:fld>
            <a:endParaRPr lang="en-GB"/>
          </a:p>
        </p:txBody>
      </p:sp>
    </p:spTree>
    <p:extLst>
      <p:ext uri="{BB962C8B-B14F-4D97-AF65-F5344CB8AC3E}">
        <p14:creationId xmlns:p14="http://schemas.microsoft.com/office/powerpoint/2010/main" val="6496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39D8-3390-74E6-4BC8-87060E125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335DA-D8E7-03DE-83A7-D9056EB97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2DFA9-2D2E-1678-C89E-07EDF2C2A8AB}"/>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3A669A4E-06FE-DA29-0C32-5C84D5541458}"/>
              </a:ext>
            </a:extLst>
          </p:cNvPr>
          <p:cNvSpPr>
            <a:spLocks noGrp="1"/>
          </p:cNvSpPr>
          <p:nvPr>
            <p:ph type="sldNum" sz="quarter" idx="5"/>
          </p:nvPr>
        </p:nvSpPr>
        <p:spPr/>
        <p:txBody>
          <a:bodyPr/>
          <a:lstStyle/>
          <a:p>
            <a:fld id="{39FBBED0-1A71-F84D-B0A0-5D70ABF1819B}" type="slidenum">
              <a:rPr lang="en-GB" smtClean="0"/>
              <a:t>15</a:t>
            </a:fld>
            <a:endParaRPr lang="en-GB"/>
          </a:p>
        </p:txBody>
      </p:sp>
    </p:spTree>
    <p:extLst>
      <p:ext uri="{BB962C8B-B14F-4D97-AF65-F5344CB8AC3E}">
        <p14:creationId xmlns:p14="http://schemas.microsoft.com/office/powerpoint/2010/main" val="122785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6FC66-8719-B4AA-00DB-ADCF90B73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8F7BC-1015-B317-A80D-85C121DE6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16BBC-E4E0-701D-F8FC-B1BA6A505A6B}"/>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2D4465D5-056A-0732-F561-D5D93D8E66C0}"/>
              </a:ext>
            </a:extLst>
          </p:cNvPr>
          <p:cNvSpPr>
            <a:spLocks noGrp="1"/>
          </p:cNvSpPr>
          <p:nvPr>
            <p:ph type="sldNum" sz="quarter" idx="5"/>
          </p:nvPr>
        </p:nvSpPr>
        <p:spPr/>
        <p:txBody>
          <a:bodyPr/>
          <a:lstStyle/>
          <a:p>
            <a:fld id="{39FBBED0-1A71-F84D-B0A0-5D70ABF1819B}" type="slidenum">
              <a:rPr lang="en-GB" smtClean="0"/>
              <a:t>17</a:t>
            </a:fld>
            <a:endParaRPr lang="en-GB"/>
          </a:p>
        </p:txBody>
      </p:sp>
    </p:spTree>
    <p:extLst>
      <p:ext uri="{BB962C8B-B14F-4D97-AF65-F5344CB8AC3E}">
        <p14:creationId xmlns:p14="http://schemas.microsoft.com/office/powerpoint/2010/main" val="127450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9029-49B0-EB43-1FD5-F61F032E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0C0EC-56EE-4E35-A6D8-7E987C68E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59607-8BC3-297E-5FC2-EA5575CE802F}"/>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91482544-A480-A217-41B8-083CC58F1D86}"/>
              </a:ext>
            </a:extLst>
          </p:cNvPr>
          <p:cNvSpPr>
            <a:spLocks noGrp="1"/>
          </p:cNvSpPr>
          <p:nvPr>
            <p:ph type="sldNum" sz="quarter" idx="5"/>
          </p:nvPr>
        </p:nvSpPr>
        <p:spPr/>
        <p:txBody>
          <a:bodyPr/>
          <a:lstStyle/>
          <a:p>
            <a:fld id="{39FBBED0-1A71-F84D-B0A0-5D70ABF1819B}" type="slidenum">
              <a:rPr lang="en-GB" smtClean="0"/>
              <a:t>19</a:t>
            </a:fld>
            <a:endParaRPr lang="en-GB"/>
          </a:p>
        </p:txBody>
      </p:sp>
    </p:spTree>
    <p:extLst>
      <p:ext uri="{BB962C8B-B14F-4D97-AF65-F5344CB8AC3E}">
        <p14:creationId xmlns:p14="http://schemas.microsoft.com/office/powerpoint/2010/main" val="277686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5AB1-0F9F-445E-6CA8-DAF53C70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09577-5727-2E1B-E819-F39C27FB3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9B949-6BC0-F36D-D424-41D81CD85AAD}"/>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EDB97B80-3064-8F25-7861-9C4643FDDEA9}"/>
              </a:ext>
            </a:extLst>
          </p:cNvPr>
          <p:cNvSpPr>
            <a:spLocks noGrp="1"/>
          </p:cNvSpPr>
          <p:nvPr>
            <p:ph type="sldNum" sz="quarter" idx="5"/>
          </p:nvPr>
        </p:nvSpPr>
        <p:spPr/>
        <p:txBody>
          <a:bodyPr/>
          <a:lstStyle/>
          <a:p>
            <a:fld id="{39FBBED0-1A71-F84D-B0A0-5D70ABF1819B}" type="slidenum">
              <a:rPr lang="en-GB" smtClean="0"/>
              <a:t>22</a:t>
            </a:fld>
            <a:endParaRPr lang="en-GB"/>
          </a:p>
        </p:txBody>
      </p:sp>
    </p:spTree>
    <p:extLst>
      <p:ext uri="{BB962C8B-B14F-4D97-AF65-F5344CB8AC3E}">
        <p14:creationId xmlns:p14="http://schemas.microsoft.com/office/powerpoint/2010/main" val="274124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569B-D5AF-F446-35DF-6A0BFF772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DCDD4-90AD-6D84-44EA-D8AE35A57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86E7F-A3C4-DDF4-C1DD-878FDAD6E046}"/>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3D5AC458-FEE1-A7E6-2065-2E2D4137E29B}"/>
              </a:ext>
            </a:extLst>
          </p:cNvPr>
          <p:cNvSpPr>
            <a:spLocks noGrp="1"/>
          </p:cNvSpPr>
          <p:nvPr>
            <p:ph type="sldNum" sz="quarter" idx="5"/>
          </p:nvPr>
        </p:nvSpPr>
        <p:spPr/>
        <p:txBody>
          <a:bodyPr/>
          <a:lstStyle/>
          <a:p>
            <a:fld id="{39FBBED0-1A71-F84D-B0A0-5D70ABF1819B}" type="slidenum">
              <a:rPr lang="en-GB" smtClean="0"/>
              <a:t>24</a:t>
            </a:fld>
            <a:endParaRPr lang="en-GB"/>
          </a:p>
        </p:txBody>
      </p:sp>
    </p:spTree>
    <p:extLst>
      <p:ext uri="{BB962C8B-B14F-4D97-AF65-F5344CB8AC3E}">
        <p14:creationId xmlns:p14="http://schemas.microsoft.com/office/powerpoint/2010/main" val="105856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3EB0-7455-DE5B-8D1D-49599A1EA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4AE23-DF4D-C5D8-96C5-80DD72E25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D06F3-B3BA-AFD8-301F-B1155A71FBAB}"/>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E682C68F-B787-09AC-B9F7-56A5C475754B}"/>
              </a:ext>
            </a:extLst>
          </p:cNvPr>
          <p:cNvSpPr>
            <a:spLocks noGrp="1"/>
          </p:cNvSpPr>
          <p:nvPr>
            <p:ph type="sldNum" sz="quarter" idx="5"/>
          </p:nvPr>
        </p:nvSpPr>
        <p:spPr/>
        <p:txBody>
          <a:bodyPr/>
          <a:lstStyle/>
          <a:p>
            <a:fld id="{39FBBED0-1A71-F84D-B0A0-5D70ABF1819B}" type="slidenum">
              <a:rPr lang="en-GB" smtClean="0"/>
              <a:t>26</a:t>
            </a:fld>
            <a:endParaRPr lang="en-GB"/>
          </a:p>
        </p:txBody>
      </p:sp>
    </p:spTree>
    <p:extLst>
      <p:ext uri="{BB962C8B-B14F-4D97-AF65-F5344CB8AC3E}">
        <p14:creationId xmlns:p14="http://schemas.microsoft.com/office/powerpoint/2010/main" val="157688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51F7-D9C9-385A-E9FC-45E33B82B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9168A-017B-4C8B-A755-DCABC17CE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A5073-C038-EA64-1C77-B8D8308D76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A1D5E2-725D-FBEF-6973-DB4D8BEBFB3E}"/>
              </a:ext>
            </a:extLst>
          </p:cNvPr>
          <p:cNvSpPr>
            <a:spLocks noGrp="1"/>
          </p:cNvSpPr>
          <p:nvPr>
            <p:ph type="sldNum" sz="quarter" idx="5"/>
          </p:nvPr>
        </p:nvSpPr>
        <p:spPr/>
        <p:txBody>
          <a:bodyPr/>
          <a:lstStyle/>
          <a:p>
            <a:fld id="{39FBBED0-1A71-F84D-B0A0-5D70ABF1819B}" type="slidenum">
              <a:rPr lang="en-GB" smtClean="0"/>
              <a:t>2</a:t>
            </a:fld>
            <a:endParaRPr lang="en-GB"/>
          </a:p>
        </p:txBody>
      </p:sp>
    </p:spTree>
    <p:extLst>
      <p:ext uri="{BB962C8B-B14F-4D97-AF65-F5344CB8AC3E}">
        <p14:creationId xmlns:p14="http://schemas.microsoft.com/office/powerpoint/2010/main" val="258476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Awaab’s Law: Guidance for </a:t>
            </a:r>
            <a:r>
              <a:rPr lang="en-US" dirty="0" err="1"/>
              <a:t>socia</a:t>
            </a:r>
            <a:r>
              <a:rPr lang="en-US" dirty="0"/>
              <a:t> l landlords, 27 October 2025, Diagram 1</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9FBBED0-1A71-F84D-B0A0-5D70ABF1819B}" type="slidenum">
              <a:rPr lang="en-GB" smtClean="0"/>
              <a:t>27</a:t>
            </a:fld>
            <a:endParaRPr lang="en-GB"/>
          </a:p>
        </p:txBody>
      </p:sp>
    </p:spTree>
    <p:extLst>
      <p:ext uri="{BB962C8B-B14F-4D97-AF65-F5344CB8AC3E}">
        <p14:creationId xmlns:p14="http://schemas.microsoft.com/office/powerpoint/2010/main" val="251384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 </a:t>
            </a:r>
          </a:p>
          <a:p>
            <a:endParaRPr lang="en-GB"/>
          </a:p>
          <a:p>
            <a:r>
              <a:rPr lang="en-GB"/>
              <a:t>MT – what if tenant not paying rent? Landlord need not pay damages? </a:t>
            </a:r>
          </a:p>
        </p:txBody>
      </p:sp>
      <p:sp>
        <p:nvSpPr>
          <p:cNvPr id="4" name="Slide Number Placeholder 3"/>
          <p:cNvSpPr>
            <a:spLocks noGrp="1"/>
          </p:cNvSpPr>
          <p:nvPr>
            <p:ph type="sldNum" sz="quarter" idx="5"/>
          </p:nvPr>
        </p:nvSpPr>
        <p:spPr/>
        <p:txBody>
          <a:bodyPr/>
          <a:lstStyle/>
          <a:p>
            <a:fld id="{39FBBED0-1A71-F84D-B0A0-5D70ABF1819B}" type="slidenum">
              <a:rPr lang="en-GB" smtClean="0"/>
              <a:t>29</a:t>
            </a:fld>
            <a:endParaRPr lang="en-GB"/>
          </a:p>
        </p:txBody>
      </p:sp>
    </p:spTree>
    <p:extLst>
      <p:ext uri="{BB962C8B-B14F-4D97-AF65-F5344CB8AC3E}">
        <p14:creationId xmlns:p14="http://schemas.microsoft.com/office/powerpoint/2010/main" val="251691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6BB96-B826-0505-B43A-A62019599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D525D-A7A8-AB60-C2DF-837F9AF9F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1C955-C932-DDFE-581C-C91C5918D67D}"/>
              </a:ext>
            </a:extLst>
          </p:cNvPr>
          <p:cNvSpPr>
            <a:spLocks noGrp="1"/>
          </p:cNvSpPr>
          <p:nvPr>
            <p:ph type="body" idx="1"/>
          </p:nvPr>
        </p:nvSpPr>
        <p:spPr/>
        <p:txBody>
          <a:bodyPr/>
          <a:lstStyle/>
          <a:p>
            <a:r>
              <a:rPr lang="en-GB"/>
              <a:t>MG </a:t>
            </a:r>
          </a:p>
          <a:p>
            <a:endParaRPr lang="en-GB"/>
          </a:p>
          <a:p>
            <a:r>
              <a:rPr lang="en-GB"/>
              <a:t>MT – what if tenant not paying rent? Landlord need not pay damages? </a:t>
            </a:r>
          </a:p>
        </p:txBody>
      </p:sp>
      <p:sp>
        <p:nvSpPr>
          <p:cNvPr id="4" name="Slide Number Placeholder 3">
            <a:extLst>
              <a:ext uri="{FF2B5EF4-FFF2-40B4-BE49-F238E27FC236}">
                <a16:creationId xmlns:a16="http://schemas.microsoft.com/office/drawing/2014/main" id="{D726D070-4C45-E35C-D655-B7E8CE99493F}"/>
              </a:ext>
            </a:extLst>
          </p:cNvPr>
          <p:cNvSpPr>
            <a:spLocks noGrp="1"/>
          </p:cNvSpPr>
          <p:nvPr>
            <p:ph type="sldNum" sz="quarter" idx="5"/>
          </p:nvPr>
        </p:nvSpPr>
        <p:spPr/>
        <p:txBody>
          <a:bodyPr/>
          <a:lstStyle/>
          <a:p>
            <a:fld id="{39FBBED0-1A71-F84D-B0A0-5D70ABF1819B}" type="slidenum">
              <a:rPr lang="en-GB" smtClean="0"/>
              <a:t>30</a:t>
            </a:fld>
            <a:endParaRPr lang="en-GB"/>
          </a:p>
        </p:txBody>
      </p:sp>
    </p:spTree>
    <p:extLst>
      <p:ext uri="{BB962C8B-B14F-4D97-AF65-F5344CB8AC3E}">
        <p14:creationId xmlns:p14="http://schemas.microsoft.com/office/powerpoint/2010/main" val="67505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FBBED0-1A71-F84D-B0A0-5D70ABF1819B}" type="slidenum">
              <a:rPr lang="en-GB" smtClean="0"/>
              <a:t>32</a:t>
            </a:fld>
            <a:endParaRPr lang="en-GB"/>
          </a:p>
        </p:txBody>
      </p:sp>
    </p:spTree>
    <p:extLst>
      <p:ext uri="{BB962C8B-B14F-4D97-AF65-F5344CB8AC3E}">
        <p14:creationId xmlns:p14="http://schemas.microsoft.com/office/powerpoint/2010/main" val="80255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FBBED0-1A71-F84D-B0A0-5D70ABF1819B}" type="slidenum">
              <a:rPr lang="en-GB" smtClean="0"/>
              <a:t>4</a:t>
            </a:fld>
            <a:endParaRPr lang="en-GB"/>
          </a:p>
        </p:txBody>
      </p:sp>
    </p:spTree>
    <p:extLst>
      <p:ext uri="{BB962C8B-B14F-4D97-AF65-F5344CB8AC3E}">
        <p14:creationId xmlns:p14="http://schemas.microsoft.com/office/powerpoint/2010/main" val="216235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MT</a:t>
            </a:r>
          </a:p>
        </p:txBody>
      </p:sp>
      <p:sp>
        <p:nvSpPr>
          <p:cNvPr id="4" name="Slide Number Placeholder 3"/>
          <p:cNvSpPr>
            <a:spLocks noGrp="1"/>
          </p:cNvSpPr>
          <p:nvPr>
            <p:ph type="sldNum" sz="quarter" idx="5"/>
          </p:nvPr>
        </p:nvSpPr>
        <p:spPr/>
        <p:txBody>
          <a:bodyPr/>
          <a:lstStyle/>
          <a:p>
            <a:fld id="{39FBBED0-1A71-F84D-B0A0-5D70ABF1819B}" type="slidenum">
              <a:rPr lang="en-GB" smtClean="0"/>
              <a:t>5</a:t>
            </a:fld>
            <a:endParaRPr lang="en-GB"/>
          </a:p>
        </p:txBody>
      </p:sp>
    </p:spTree>
    <p:extLst>
      <p:ext uri="{BB962C8B-B14F-4D97-AF65-F5344CB8AC3E}">
        <p14:creationId xmlns:p14="http://schemas.microsoft.com/office/powerpoint/2010/main" val="31764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39FBBED0-1A71-F84D-B0A0-5D70ABF1819B}" type="slidenum">
              <a:rPr lang="en-GB" smtClean="0"/>
              <a:t>6</a:t>
            </a:fld>
            <a:endParaRPr lang="en-GB"/>
          </a:p>
        </p:txBody>
      </p:sp>
    </p:spTree>
    <p:extLst>
      <p:ext uri="{BB962C8B-B14F-4D97-AF65-F5344CB8AC3E}">
        <p14:creationId xmlns:p14="http://schemas.microsoft.com/office/powerpoint/2010/main" val="191314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39FBBED0-1A71-F84D-B0A0-5D70ABF1819B}" type="slidenum">
              <a:rPr lang="en-GB" smtClean="0"/>
              <a:t>7</a:t>
            </a:fld>
            <a:endParaRPr lang="en-GB"/>
          </a:p>
        </p:txBody>
      </p:sp>
    </p:spTree>
    <p:extLst>
      <p:ext uri="{BB962C8B-B14F-4D97-AF65-F5344CB8AC3E}">
        <p14:creationId xmlns:p14="http://schemas.microsoft.com/office/powerpoint/2010/main" val="359400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7EEA-F8B2-B78A-D423-3A9DB5C71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18393-0CEC-89FE-2276-FE6ECB4B0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F34AF-A3B2-E949-2D5D-CEC46A77394F}"/>
              </a:ext>
            </a:extLst>
          </p:cNvPr>
          <p:cNvSpPr>
            <a:spLocks noGrp="1"/>
          </p:cNvSpPr>
          <p:nvPr>
            <p:ph type="body" idx="1"/>
          </p:nvPr>
        </p:nvSpPr>
        <p:spPr/>
        <p:txBody>
          <a:bodyPr/>
          <a:lstStyle/>
          <a:p>
            <a:r>
              <a:rPr lang="en-GB"/>
              <a:t>MG</a:t>
            </a:r>
          </a:p>
        </p:txBody>
      </p:sp>
      <p:sp>
        <p:nvSpPr>
          <p:cNvPr id="4" name="Slide Number Placeholder 3">
            <a:extLst>
              <a:ext uri="{FF2B5EF4-FFF2-40B4-BE49-F238E27FC236}">
                <a16:creationId xmlns:a16="http://schemas.microsoft.com/office/drawing/2014/main" id="{315724D1-912A-F083-6EC6-AB3D275062D1}"/>
              </a:ext>
            </a:extLst>
          </p:cNvPr>
          <p:cNvSpPr>
            <a:spLocks noGrp="1"/>
          </p:cNvSpPr>
          <p:nvPr>
            <p:ph type="sldNum" sz="quarter" idx="5"/>
          </p:nvPr>
        </p:nvSpPr>
        <p:spPr/>
        <p:txBody>
          <a:bodyPr/>
          <a:lstStyle/>
          <a:p>
            <a:fld id="{39FBBED0-1A71-F84D-B0A0-5D70ABF1819B}" type="slidenum">
              <a:rPr lang="en-GB" smtClean="0"/>
              <a:t>8</a:t>
            </a:fld>
            <a:endParaRPr lang="en-GB"/>
          </a:p>
        </p:txBody>
      </p:sp>
    </p:spTree>
    <p:extLst>
      <p:ext uri="{BB962C8B-B14F-4D97-AF65-F5344CB8AC3E}">
        <p14:creationId xmlns:p14="http://schemas.microsoft.com/office/powerpoint/2010/main" val="411346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39FBBED0-1A71-F84D-B0A0-5D70ABF1819B}" type="slidenum">
              <a:rPr lang="en-GB" smtClean="0"/>
              <a:t>9</a:t>
            </a:fld>
            <a:endParaRPr lang="en-GB"/>
          </a:p>
        </p:txBody>
      </p:sp>
    </p:spTree>
    <p:extLst>
      <p:ext uri="{BB962C8B-B14F-4D97-AF65-F5344CB8AC3E}">
        <p14:creationId xmlns:p14="http://schemas.microsoft.com/office/powerpoint/2010/main" val="389061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5B9E-35C0-E126-41AB-41757ACE0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7E6FD-1FDE-F9A5-AB3F-716CAB7DE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4D5B5-CBEA-04A5-3C3C-943FBBAEFF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4749B3-DBAE-F6B1-361B-CFE3997A9129}"/>
              </a:ext>
            </a:extLst>
          </p:cNvPr>
          <p:cNvSpPr>
            <a:spLocks noGrp="1"/>
          </p:cNvSpPr>
          <p:nvPr>
            <p:ph type="sldNum" sz="quarter" idx="5"/>
          </p:nvPr>
        </p:nvSpPr>
        <p:spPr/>
        <p:txBody>
          <a:bodyPr/>
          <a:lstStyle/>
          <a:p>
            <a:fld id="{39FBBED0-1A71-F84D-B0A0-5D70ABF1819B}" type="slidenum">
              <a:rPr lang="en-GB" smtClean="0"/>
              <a:t>10</a:t>
            </a:fld>
            <a:endParaRPr lang="en-GB"/>
          </a:p>
        </p:txBody>
      </p:sp>
    </p:spTree>
    <p:extLst>
      <p:ext uri="{BB962C8B-B14F-4D97-AF65-F5344CB8AC3E}">
        <p14:creationId xmlns:p14="http://schemas.microsoft.com/office/powerpoint/2010/main" val="30756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D0C2-6608-ABF0-B5D9-3671652FEDED}"/>
              </a:ext>
            </a:extLst>
          </p:cNvPr>
          <p:cNvSpPr>
            <a:spLocks noGrp="1"/>
          </p:cNvSpPr>
          <p:nvPr>
            <p:ph type="ctrTitle" hasCustomPrompt="1"/>
          </p:nvPr>
        </p:nvSpPr>
        <p:spPr>
          <a:xfrm>
            <a:off x="1524000" y="1600200"/>
            <a:ext cx="9144000" cy="2387600"/>
          </a:xfrm>
        </p:spPr>
        <p:txBody>
          <a:bodyPr anchor="b"/>
          <a:lstStyle>
            <a:lvl1pPr algn="ctr">
              <a:defRPr sz="6000"/>
            </a:lvl1pPr>
          </a:lstStyle>
          <a:p>
            <a:r>
              <a:rPr lang="en-US"/>
              <a:t>Title of the talk</a:t>
            </a:r>
            <a:endParaRPr lang="en-GB"/>
          </a:p>
        </p:txBody>
      </p:sp>
      <p:sp>
        <p:nvSpPr>
          <p:cNvPr id="3" name="Subtitle 2">
            <a:extLst>
              <a:ext uri="{FF2B5EF4-FFF2-40B4-BE49-F238E27FC236}">
                <a16:creationId xmlns:a16="http://schemas.microsoft.com/office/drawing/2014/main" id="{23A96F61-9600-DBEC-816B-4686AFD946D9}"/>
              </a:ext>
            </a:extLst>
          </p:cNvPr>
          <p:cNvSpPr>
            <a:spLocks noGrp="1"/>
          </p:cNvSpPr>
          <p:nvPr>
            <p:ph type="subTitle" idx="1" hasCustomPrompt="1"/>
          </p:nvPr>
        </p:nvSpPr>
        <p:spPr>
          <a:xfrm>
            <a:off x="1524000" y="4258743"/>
            <a:ext cx="9144000" cy="9990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names</a:t>
            </a:r>
          </a:p>
          <a:p>
            <a:endParaRPr lang="en-GB"/>
          </a:p>
        </p:txBody>
      </p:sp>
      <p:sp>
        <p:nvSpPr>
          <p:cNvPr id="12" name="Text Placeholder 11">
            <a:extLst>
              <a:ext uri="{FF2B5EF4-FFF2-40B4-BE49-F238E27FC236}">
                <a16:creationId xmlns:a16="http://schemas.microsoft.com/office/drawing/2014/main" id="{17DC469F-EA63-7ADD-BCA6-6EBCD7A077DB}"/>
              </a:ext>
            </a:extLst>
          </p:cNvPr>
          <p:cNvSpPr>
            <a:spLocks noGrp="1"/>
          </p:cNvSpPr>
          <p:nvPr>
            <p:ph type="body" sz="quarter" idx="10" hasCustomPrompt="1"/>
          </p:nvPr>
        </p:nvSpPr>
        <p:spPr>
          <a:xfrm>
            <a:off x="1524000" y="5421313"/>
            <a:ext cx="9144000" cy="681037"/>
          </a:xfrm>
        </p:spPr>
        <p:txBody>
          <a:bodyPr>
            <a:normAutofit/>
          </a:bodyPr>
          <a:lstStyle>
            <a:lvl1pPr marL="0" indent="0">
              <a:buNone/>
              <a:defRPr sz="2400"/>
            </a:lvl1pPr>
          </a:lstStyle>
          <a:p>
            <a:pPr lvl="0"/>
            <a:r>
              <a:rPr lang="en-US"/>
              <a:t>Date</a:t>
            </a:r>
            <a:endParaRPr lang="en-GB"/>
          </a:p>
        </p:txBody>
      </p:sp>
    </p:spTree>
    <p:extLst>
      <p:ext uri="{BB962C8B-B14F-4D97-AF65-F5344CB8AC3E}">
        <p14:creationId xmlns:p14="http://schemas.microsoft.com/office/powerpoint/2010/main" val="201810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B412F-96F9-5D23-A609-D02C25C1715D}"/>
              </a:ext>
            </a:extLst>
          </p:cNvPr>
          <p:cNvSpPr>
            <a:spLocks noGrp="1"/>
          </p:cNvSpPr>
          <p:nvPr>
            <p:ph idx="1"/>
          </p:nvPr>
        </p:nvSpPr>
        <p:spPr>
          <a:xfrm>
            <a:off x="838200" y="2642696"/>
            <a:ext cx="10515600" cy="3442219"/>
          </a:xfrm>
        </p:spPr>
        <p:txBody>
          <a:bodyPr>
            <a:normAutofit/>
          </a:bodyPr>
          <a:lstStyle>
            <a:lvl1pPr algn="l">
              <a:defRPr sz="2200"/>
            </a:lvl1pPr>
            <a:lvl2pPr algn="l">
              <a:defRPr sz="2200"/>
            </a:lvl2pPr>
            <a:lvl3pPr algn="l">
              <a:defRPr sz="2200"/>
            </a:lvl3pPr>
            <a:lvl4pPr algn="l">
              <a:defRPr sz="2200"/>
            </a:lvl4pPr>
            <a:lvl5pPr algn="l">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DAD90DB5-ADC8-BFDE-5C99-68A0E02C048A}"/>
              </a:ext>
            </a:extLst>
          </p:cNvPr>
          <p:cNvSpPr>
            <a:spLocks noGrp="1"/>
          </p:cNvSpPr>
          <p:nvPr>
            <p:ph type="title" hasCustomPrompt="1"/>
          </p:nvPr>
        </p:nvSpPr>
        <p:spPr>
          <a:xfrm>
            <a:off x="838200" y="1621125"/>
            <a:ext cx="10515600" cy="822817"/>
          </a:xfrm>
        </p:spPr>
        <p:txBody>
          <a:bodyPr>
            <a:normAutofit/>
          </a:bodyPr>
          <a:lstStyle>
            <a:lvl1pPr algn="l">
              <a:defRPr sz="3400"/>
            </a:lvl1pPr>
          </a:lstStyle>
          <a:p>
            <a:r>
              <a:rPr lang="en-US"/>
              <a:t>Click to add title</a:t>
            </a:r>
            <a:endParaRPr lang="en-GB"/>
          </a:p>
        </p:txBody>
      </p:sp>
    </p:spTree>
    <p:extLst>
      <p:ext uri="{BB962C8B-B14F-4D97-AF65-F5344CB8AC3E}">
        <p14:creationId xmlns:p14="http://schemas.microsoft.com/office/powerpoint/2010/main" val="22025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91D64E-25CE-4D71-E7E3-FCB088659DDC}"/>
              </a:ext>
            </a:extLst>
          </p:cNvPr>
          <p:cNvSpPr>
            <a:spLocks noGrp="1"/>
          </p:cNvSpPr>
          <p:nvPr>
            <p:ph type="body" sz="quarter" idx="10" hasCustomPrompt="1"/>
          </p:nvPr>
        </p:nvSpPr>
        <p:spPr>
          <a:xfrm>
            <a:off x="838200" y="2593571"/>
            <a:ext cx="5197475" cy="3324629"/>
          </a:xfrm>
        </p:spPr>
        <p:txBody>
          <a:bodyPr/>
          <a:lstStyle>
            <a:lvl1pPr marL="0" indent="0" algn="l">
              <a:buNone/>
              <a:defRPr/>
            </a:lvl1pPr>
          </a:lstStyle>
          <a:p>
            <a:pPr lvl="0"/>
            <a:r>
              <a:rPr lang="en-US"/>
              <a:t>Click to add text</a:t>
            </a:r>
            <a:endParaRPr lang="en-GB"/>
          </a:p>
        </p:txBody>
      </p:sp>
      <p:sp>
        <p:nvSpPr>
          <p:cNvPr id="6" name="Picture Placeholder 5">
            <a:extLst>
              <a:ext uri="{FF2B5EF4-FFF2-40B4-BE49-F238E27FC236}">
                <a16:creationId xmlns:a16="http://schemas.microsoft.com/office/drawing/2014/main" id="{D17D8E95-37DB-8FEC-4F38-170B007B5DE6}"/>
              </a:ext>
            </a:extLst>
          </p:cNvPr>
          <p:cNvSpPr>
            <a:spLocks noGrp="1"/>
          </p:cNvSpPr>
          <p:nvPr>
            <p:ph type="pic" sz="quarter" idx="11" hasCustomPrompt="1"/>
          </p:nvPr>
        </p:nvSpPr>
        <p:spPr>
          <a:xfrm>
            <a:off x="6167438" y="2593571"/>
            <a:ext cx="5186362" cy="3324630"/>
          </a:xfrm>
        </p:spPr>
        <p:txBody>
          <a:bodyPr/>
          <a:lstStyle>
            <a:lvl1pPr marL="0" indent="0" algn="l">
              <a:buNone/>
              <a:defRPr/>
            </a:lvl1pPr>
          </a:lstStyle>
          <a:p>
            <a:r>
              <a:rPr lang="en-US"/>
              <a:t>Add picture</a:t>
            </a:r>
            <a:endParaRPr lang="en-GB"/>
          </a:p>
        </p:txBody>
      </p:sp>
      <p:sp>
        <p:nvSpPr>
          <p:cNvPr id="8" name="Title 1">
            <a:extLst>
              <a:ext uri="{FF2B5EF4-FFF2-40B4-BE49-F238E27FC236}">
                <a16:creationId xmlns:a16="http://schemas.microsoft.com/office/drawing/2014/main" id="{DB345C77-D659-CC7F-1804-63AAC08D81F6}"/>
              </a:ext>
            </a:extLst>
          </p:cNvPr>
          <p:cNvSpPr>
            <a:spLocks noGrp="1"/>
          </p:cNvSpPr>
          <p:nvPr>
            <p:ph type="title" hasCustomPrompt="1"/>
          </p:nvPr>
        </p:nvSpPr>
        <p:spPr>
          <a:xfrm>
            <a:off x="838200" y="1621125"/>
            <a:ext cx="10515600" cy="822817"/>
          </a:xfrm>
        </p:spPr>
        <p:txBody>
          <a:bodyPr>
            <a:normAutofit/>
          </a:bodyPr>
          <a:lstStyle>
            <a:lvl1pPr algn="l">
              <a:defRPr sz="3400"/>
            </a:lvl1pPr>
          </a:lstStyle>
          <a:p>
            <a:r>
              <a:rPr lang="en-US"/>
              <a:t>Click to add title</a:t>
            </a:r>
            <a:endParaRPr lang="en-GB"/>
          </a:p>
        </p:txBody>
      </p:sp>
    </p:spTree>
    <p:extLst>
      <p:ext uri="{BB962C8B-B14F-4D97-AF65-F5344CB8AC3E}">
        <p14:creationId xmlns:p14="http://schemas.microsoft.com/office/powerpoint/2010/main" val="332421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746134-A321-56F0-5607-0AEED8D5B414}"/>
              </a:ext>
            </a:extLst>
          </p:cNvPr>
          <p:cNvSpPr>
            <a:spLocks noGrp="1"/>
          </p:cNvSpPr>
          <p:nvPr>
            <p:ph sz="quarter" idx="10" hasCustomPrompt="1"/>
          </p:nvPr>
        </p:nvSpPr>
        <p:spPr>
          <a:xfrm>
            <a:off x="838200" y="2609850"/>
            <a:ext cx="10515600" cy="3241675"/>
          </a:xfrm>
        </p:spPr>
        <p:txBody>
          <a:bodyPr/>
          <a:lstStyle>
            <a:lvl1pPr marL="0" indent="0" algn="l">
              <a:buNone/>
              <a:defRPr/>
            </a:lvl1pPr>
          </a:lstStyle>
          <a:p>
            <a:pPr lvl="0"/>
            <a:r>
              <a:rPr lang="en-US"/>
              <a:t>Click to add text</a:t>
            </a:r>
            <a:endParaRPr lang="en-GB"/>
          </a:p>
        </p:txBody>
      </p:sp>
      <p:sp>
        <p:nvSpPr>
          <p:cNvPr id="6" name="Title 1">
            <a:extLst>
              <a:ext uri="{FF2B5EF4-FFF2-40B4-BE49-F238E27FC236}">
                <a16:creationId xmlns:a16="http://schemas.microsoft.com/office/drawing/2014/main" id="{218635C8-0074-BE36-C50C-7117BFF21729}"/>
              </a:ext>
            </a:extLst>
          </p:cNvPr>
          <p:cNvSpPr>
            <a:spLocks noGrp="1"/>
          </p:cNvSpPr>
          <p:nvPr>
            <p:ph type="title" hasCustomPrompt="1"/>
          </p:nvPr>
        </p:nvSpPr>
        <p:spPr>
          <a:xfrm>
            <a:off x="838200" y="1621125"/>
            <a:ext cx="10515600" cy="822817"/>
          </a:xfrm>
        </p:spPr>
        <p:txBody>
          <a:bodyPr>
            <a:normAutofit/>
          </a:bodyPr>
          <a:lstStyle>
            <a:lvl1pPr algn="l">
              <a:defRPr sz="3400"/>
            </a:lvl1pPr>
          </a:lstStyle>
          <a:p>
            <a:r>
              <a:rPr lang="en-US"/>
              <a:t>Click to add title</a:t>
            </a:r>
            <a:endParaRPr lang="en-GB"/>
          </a:p>
        </p:txBody>
      </p:sp>
    </p:spTree>
    <p:extLst>
      <p:ext uri="{BB962C8B-B14F-4D97-AF65-F5344CB8AC3E}">
        <p14:creationId xmlns:p14="http://schemas.microsoft.com/office/powerpoint/2010/main" val="443479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2C311-573F-0BA8-8002-46E2CADB4BAC}"/>
              </a:ext>
            </a:extLst>
          </p:cNvPr>
          <p:cNvSpPr>
            <a:spLocks noGrp="1"/>
          </p:cNvSpPr>
          <p:nvPr>
            <p:ph type="title"/>
          </p:nvPr>
        </p:nvSpPr>
        <p:spPr>
          <a:xfrm>
            <a:off x="838200" y="2019358"/>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75A341-F71F-0E84-7984-57ADAA05ED73}"/>
              </a:ext>
            </a:extLst>
          </p:cNvPr>
          <p:cNvSpPr>
            <a:spLocks noGrp="1"/>
          </p:cNvSpPr>
          <p:nvPr>
            <p:ph type="body" idx="1"/>
          </p:nvPr>
        </p:nvSpPr>
        <p:spPr>
          <a:xfrm>
            <a:off x="838200" y="3582785"/>
            <a:ext cx="10515600" cy="2594178"/>
          </a:xfrm>
          <a:prstGeom prst="rect">
            <a:avLst/>
          </a:prstGeom>
        </p:spPr>
        <p:txBody>
          <a:bodyPr vert="horz" lIns="91440" tIns="45720" rIns="91440" bIns="45720" rtlCol="0">
            <a:normAutofit/>
          </a:bodyPr>
          <a:lstStyle/>
          <a:p>
            <a:pPr lvl="0"/>
            <a:r>
              <a:rPr lang="en-US"/>
              <a:t>Insert text</a:t>
            </a:r>
            <a:endParaRPr lang="en-GB"/>
          </a:p>
        </p:txBody>
      </p:sp>
      <p:sp>
        <p:nvSpPr>
          <p:cNvPr id="7" name="Rectangle 6">
            <a:extLst>
              <a:ext uri="{FF2B5EF4-FFF2-40B4-BE49-F238E27FC236}">
                <a16:creationId xmlns:a16="http://schemas.microsoft.com/office/drawing/2014/main" id="{FBF24A4E-7DF8-B1B7-DA2D-A829C6807CB2}"/>
              </a:ext>
            </a:extLst>
          </p:cNvPr>
          <p:cNvSpPr/>
          <p:nvPr userDrawn="1"/>
        </p:nvSpPr>
        <p:spPr>
          <a:xfrm>
            <a:off x="0" y="6326155"/>
            <a:ext cx="12192000" cy="531845"/>
          </a:xfrm>
          <a:prstGeom prst="rect">
            <a:avLst/>
          </a:prstGeom>
          <a:solidFill>
            <a:srgbClr val="0081A3"/>
          </a:solidFill>
          <a:ln>
            <a:solidFill>
              <a:srgbClr val="008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316CDE8-E6B3-4863-DFF1-850DB5930F6B}"/>
              </a:ext>
            </a:extLst>
          </p:cNvPr>
          <p:cNvSpPr txBox="1"/>
          <p:nvPr userDrawn="1"/>
        </p:nvSpPr>
        <p:spPr>
          <a:xfrm>
            <a:off x="8873030" y="6438188"/>
            <a:ext cx="3405930" cy="307777"/>
          </a:xfrm>
          <a:prstGeom prst="rect">
            <a:avLst/>
          </a:prstGeom>
          <a:noFill/>
        </p:spPr>
        <p:txBody>
          <a:bodyPr wrap="square" rtlCol="0">
            <a:spAutoFit/>
          </a:bodyPr>
          <a:lstStyle/>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www.42br.com  |  @42BR_Barristers</a:t>
            </a:r>
          </a:p>
        </p:txBody>
      </p:sp>
      <p:pic>
        <p:nvPicPr>
          <p:cNvPr id="9" name="Picture 8" descr="A blue and black logo&#10;&#10;Description automatically generated">
            <a:extLst>
              <a:ext uri="{FF2B5EF4-FFF2-40B4-BE49-F238E27FC236}">
                <a16:creationId xmlns:a16="http://schemas.microsoft.com/office/drawing/2014/main" id="{F7033EFB-F4F4-4343-FDC4-1278545AAE09}"/>
              </a:ext>
            </a:extLst>
          </p:cNvPr>
          <p:cNvPicPr>
            <a:picLocks noChangeAspect="1"/>
          </p:cNvPicPr>
          <p:nvPr userDrawn="1"/>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912" b="16030"/>
          <a:stretch/>
        </p:blipFill>
        <p:spPr>
          <a:xfrm>
            <a:off x="8565434" y="118744"/>
            <a:ext cx="3023460" cy="1315616"/>
          </a:xfrm>
          <a:prstGeom prst="rect">
            <a:avLst/>
          </a:prstGeom>
        </p:spPr>
      </p:pic>
      <p:sp>
        <p:nvSpPr>
          <p:cNvPr id="10" name="Rectangle 9">
            <a:extLst>
              <a:ext uri="{FF2B5EF4-FFF2-40B4-BE49-F238E27FC236}">
                <a16:creationId xmlns:a16="http://schemas.microsoft.com/office/drawing/2014/main" id="{DF4CD92D-50CB-B3D5-F985-295DA81021B2}"/>
              </a:ext>
            </a:extLst>
          </p:cNvPr>
          <p:cNvSpPr/>
          <p:nvPr userDrawn="1"/>
        </p:nvSpPr>
        <p:spPr>
          <a:xfrm>
            <a:off x="3982" y="118744"/>
            <a:ext cx="8869048" cy="1315616"/>
          </a:xfrm>
          <a:prstGeom prst="rect">
            <a:avLst/>
          </a:prstGeom>
          <a:solidFill>
            <a:srgbClr val="0081A3"/>
          </a:solidFill>
          <a:ln>
            <a:solidFill>
              <a:srgbClr val="008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CD7E9EC-C5C7-A9D9-DAE5-5EDBA1ADD2E1}"/>
              </a:ext>
            </a:extLst>
          </p:cNvPr>
          <p:cNvSpPr/>
          <p:nvPr userDrawn="1"/>
        </p:nvSpPr>
        <p:spPr>
          <a:xfrm>
            <a:off x="11353800" y="118744"/>
            <a:ext cx="842182" cy="1315616"/>
          </a:xfrm>
          <a:prstGeom prst="rect">
            <a:avLst/>
          </a:prstGeom>
          <a:solidFill>
            <a:srgbClr val="0081A3"/>
          </a:solidFill>
          <a:ln>
            <a:solidFill>
              <a:srgbClr val="008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0918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txStyles>
    <p:titleStyle>
      <a:lvl1pPr algn="ctr" defTabSz="914400" rtl="0" eaLnBrk="1" latinLnBrk="0" hangingPunct="1">
        <a:lnSpc>
          <a:spcPct val="90000"/>
        </a:lnSpc>
        <a:spcBef>
          <a:spcPct val="0"/>
        </a:spcBef>
        <a:buNone/>
        <a:defRPr sz="44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0081A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ACDC-23E2-052E-89F1-8879146EF672}"/>
              </a:ext>
            </a:extLst>
          </p:cNvPr>
          <p:cNvSpPr>
            <a:spLocks noGrp="1"/>
          </p:cNvSpPr>
          <p:nvPr>
            <p:ph type="ctrTitle"/>
          </p:nvPr>
        </p:nvSpPr>
        <p:spPr>
          <a:xfrm>
            <a:off x="553844" y="1405457"/>
            <a:ext cx="11084312" cy="2387600"/>
          </a:xfrm>
        </p:spPr>
        <p:txBody>
          <a:bodyPr>
            <a:normAutofit fontScale="90000"/>
          </a:bodyPr>
          <a:lstStyle/>
          <a:p>
            <a:r>
              <a:rPr lang="en-GB" dirty="0">
                <a:latin typeface="Aptos" panose="020B0004020202020204" pitchFamily="34" charset="0"/>
              </a:rPr>
              <a:t>Awaab’s Law and Fitness for Human Habitation – the same, but different?</a:t>
            </a:r>
          </a:p>
        </p:txBody>
      </p:sp>
      <p:sp>
        <p:nvSpPr>
          <p:cNvPr id="3" name="Subtitle 2">
            <a:extLst>
              <a:ext uri="{FF2B5EF4-FFF2-40B4-BE49-F238E27FC236}">
                <a16:creationId xmlns:a16="http://schemas.microsoft.com/office/drawing/2014/main" id="{8D7BE4BE-3B61-F376-4CF0-19F109E66288}"/>
              </a:ext>
            </a:extLst>
          </p:cNvPr>
          <p:cNvSpPr>
            <a:spLocks noGrp="1"/>
          </p:cNvSpPr>
          <p:nvPr>
            <p:ph type="subTitle" idx="1"/>
          </p:nvPr>
        </p:nvSpPr>
        <p:spPr/>
        <p:txBody>
          <a:bodyPr/>
          <a:lstStyle/>
          <a:p>
            <a:r>
              <a:rPr lang="en-GB" dirty="0">
                <a:latin typeface="Aptos" panose="020B0004020202020204" pitchFamily="34" charset="0"/>
              </a:rPr>
              <a:t>Max Gordon and Matthew Timm</a:t>
            </a:r>
          </a:p>
        </p:txBody>
      </p:sp>
    </p:spTree>
    <p:extLst>
      <p:ext uri="{BB962C8B-B14F-4D97-AF65-F5344CB8AC3E}">
        <p14:creationId xmlns:p14="http://schemas.microsoft.com/office/powerpoint/2010/main" val="403914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38BD-915E-56C8-1873-594067FB9CE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26B74-8BD3-D8C2-2734-E1E9FBA6E82F}"/>
              </a:ext>
            </a:extLst>
          </p:cNvPr>
          <p:cNvSpPr>
            <a:spLocks noGrp="1"/>
          </p:cNvSpPr>
          <p:nvPr>
            <p:ph idx="1"/>
          </p:nvPr>
        </p:nvSpPr>
        <p:spPr>
          <a:xfrm>
            <a:off x="838200" y="2316480"/>
            <a:ext cx="10515600" cy="3768435"/>
          </a:xfrm>
        </p:spPr>
        <p:txBody>
          <a:bodyPr>
            <a:normAutofit/>
          </a:bodyPr>
          <a:lstStyle/>
          <a:p>
            <a:pPr marL="457200" indent="-457200">
              <a:buAutoNum type="arabicParenR"/>
            </a:pPr>
            <a:r>
              <a:rPr lang="en-US" sz="2800" dirty="0">
                <a:solidFill>
                  <a:srgbClr val="027F9F"/>
                </a:solidFill>
                <a:latin typeface="Aptos" panose="020B0004020202020204" pitchFamily="34" charset="0"/>
              </a:rPr>
              <a:t>s 10A LTA 1985 – the implied covenant </a:t>
            </a:r>
          </a:p>
          <a:p>
            <a:pPr marL="457200" indent="-457200">
              <a:buFont typeface="Arial" panose="020B0604020202020204" pitchFamily="34" charset="0"/>
              <a:buAutoNum type="arabicParenR"/>
            </a:pPr>
            <a:r>
              <a:rPr lang="en-US" sz="2800" dirty="0">
                <a:solidFill>
                  <a:srgbClr val="027F9F"/>
                </a:solidFill>
                <a:latin typeface="Aptos" panose="020B0004020202020204" pitchFamily="34" charset="0"/>
              </a:rPr>
              <a:t>HHSRS – prescribed hazards </a:t>
            </a:r>
          </a:p>
          <a:p>
            <a:pPr marL="457200" indent="-457200">
              <a:buAutoNum type="arabicParenR"/>
            </a:pPr>
            <a:r>
              <a:rPr lang="en-US" sz="2800" dirty="0">
                <a:solidFill>
                  <a:srgbClr val="027F9F"/>
                </a:solidFill>
                <a:latin typeface="Aptos" panose="020B0004020202020204" pitchFamily="34" charset="0"/>
              </a:rPr>
              <a:t>Regulations (prescribed requirements) </a:t>
            </a:r>
          </a:p>
          <a:p>
            <a:pPr marL="0" indent="0">
              <a:buNone/>
            </a:pPr>
            <a:endParaRPr lang="en-GB" dirty="0"/>
          </a:p>
        </p:txBody>
      </p:sp>
      <p:sp>
        <p:nvSpPr>
          <p:cNvPr id="3" name="Title 2">
            <a:extLst>
              <a:ext uri="{FF2B5EF4-FFF2-40B4-BE49-F238E27FC236}">
                <a16:creationId xmlns:a16="http://schemas.microsoft.com/office/drawing/2014/main" id="{366123DE-4AA2-6A0D-7BFB-C713326BA27A}"/>
              </a:ext>
            </a:extLst>
          </p:cNvPr>
          <p:cNvSpPr>
            <a:spLocks noGrp="1"/>
          </p:cNvSpPr>
          <p:nvPr>
            <p:ph type="title"/>
          </p:nvPr>
        </p:nvSpPr>
        <p:spPr>
          <a:xfrm>
            <a:off x="838200" y="1611292"/>
            <a:ext cx="10515600" cy="822817"/>
          </a:xfrm>
        </p:spPr>
        <p:txBody>
          <a:bodyPr/>
          <a:lstStyle/>
          <a:p>
            <a:r>
              <a:rPr lang="en-GB" b="1" dirty="0">
                <a:latin typeface="Aptos" panose="020B0004020202020204" pitchFamily="34" charset="0"/>
              </a:rPr>
              <a:t>Awaab’s Law</a:t>
            </a:r>
          </a:p>
        </p:txBody>
      </p:sp>
    </p:spTree>
    <p:extLst>
      <p:ext uri="{BB962C8B-B14F-4D97-AF65-F5344CB8AC3E}">
        <p14:creationId xmlns:p14="http://schemas.microsoft.com/office/powerpoint/2010/main" val="418809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BAFC-63A1-0745-1D84-76F5EEB01B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8037E-3451-CE3B-B353-52B6CBB3E066}"/>
              </a:ext>
            </a:extLst>
          </p:cNvPr>
          <p:cNvSpPr>
            <a:spLocks noGrp="1"/>
          </p:cNvSpPr>
          <p:nvPr>
            <p:ph idx="1"/>
          </p:nvPr>
        </p:nvSpPr>
        <p:spPr>
          <a:xfrm>
            <a:off x="838200" y="2338754"/>
            <a:ext cx="10515600" cy="3746161"/>
          </a:xfrm>
        </p:spPr>
        <p:txBody>
          <a:bodyPr vert="horz" lIns="91440" tIns="45720" rIns="91440" bIns="45720" rtlCol="0" anchor="t">
            <a:normAutofit/>
          </a:bodyPr>
          <a:lstStyle/>
          <a:p>
            <a:pPr marL="0" indent="0">
              <a:buNone/>
            </a:pPr>
            <a:r>
              <a:rPr lang="en-GB" u="sng" dirty="0">
                <a:latin typeface="Aptos" panose="020B0004020202020204" pitchFamily="34" charset="0"/>
              </a:rPr>
              <a:t>Inserted section 10A of the Landlord and Tenant Act 1985: </a:t>
            </a:r>
          </a:p>
          <a:p>
            <a:pPr marL="0" indent="0">
              <a:buNone/>
            </a:pPr>
            <a:r>
              <a:rPr lang="en-GB" b="1" dirty="0">
                <a:latin typeface="Aptos" panose="020B0004020202020204" pitchFamily="34" charset="0"/>
              </a:rPr>
              <a:t>10A Remedying of hazards occurring in dwellings let on relevant social housing leases</a:t>
            </a:r>
          </a:p>
          <a:p>
            <a:pPr marL="0" indent="0">
              <a:buNone/>
            </a:pPr>
            <a:r>
              <a:rPr lang="en-GB" dirty="0">
                <a:latin typeface="Aptos" panose="020B0004020202020204" pitchFamily="34" charset="0"/>
              </a:rPr>
              <a:t>(1)This section applies to a lease of a dwelling if—</a:t>
            </a:r>
          </a:p>
          <a:p>
            <a:pPr marL="457200" lvl="1" indent="0">
              <a:buNone/>
            </a:pPr>
            <a:r>
              <a:rPr lang="en-GB" dirty="0">
                <a:latin typeface="Aptos" panose="020B0004020202020204" pitchFamily="34" charset="0"/>
              </a:rPr>
              <a:t>(a) the dwelling is in </a:t>
            </a:r>
            <a:r>
              <a:rPr lang="en-GB" b="1" dirty="0">
                <a:latin typeface="Aptos" panose="020B0004020202020204" pitchFamily="34" charset="0"/>
              </a:rPr>
              <a:t>England</a:t>
            </a:r>
            <a:r>
              <a:rPr lang="en-GB" dirty="0">
                <a:latin typeface="Aptos" panose="020B0004020202020204" pitchFamily="34" charset="0"/>
              </a:rPr>
              <a:t>,</a:t>
            </a:r>
          </a:p>
          <a:p>
            <a:pPr marL="457200" lvl="1" indent="0">
              <a:buNone/>
            </a:pPr>
            <a:r>
              <a:rPr lang="en-GB" dirty="0">
                <a:latin typeface="Aptos" panose="020B0004020202020204" pitchFamily="34" charset="0"/>
              </a:rPr>
              <a:t>(b) the lease is a relevant </a:t>
            </a:r>
            <a:r>
              <a:rPr lang="en-GB" b="1" dirty="0">
                <a:latin typeface="Aptos" panose="020B0004020202020204" pitchFamily="34" charset="0"/>
              </a:rPr>
              <a:t>social housing lease</a:t>
            </a:r>
            <a:r>
              <a:rPr lang="en-GB" dirty="0">
                <a:latin typeface="Aptos" panose="020B0004020202020204" pitchFamily="34" charset="0"/>
              </a:rPr>
              <a:t>, and</a:t>
            </a:r>
          </a:p>
          <a:p>
            <a:pPr marL="457200" lvl="1" indent="0">
              <a:buNone/>
            </a:pPr>
            <a:r>
              <a:rPr lang="en-GB" dirty="0">
                <a:latin typeface="Aptos" panose="020B0004020202020204" pitchFamily="34" charset="0"/>
              </a:rPr>
              <a:t>(c) section 9A—</a:t>
            </a:r>
          </a:p>
          <a:p>
            <a:pPr marL="0" indent="0">
              <a:buNone/>
            </a:pPr>
            <a:r>
              <a:rPr lang="en-GB" dirty="0">
                <a:latin typeface="Aptos" panose="020B0004020202020204" pitchFamily="34" charset="0"/>
              </a:rPr>
              <a:t>	(</a:t>
            </a:r>
            <a:r>
              <a:rPr lang="en-GB" dirty="0" err="1">
                <a:latin typeface="Aptos" panose="020B0004020202020204" pitchFamily="34" charset="0"/>
              </a:rPr>
              <a:t>i</a:t>
            </a:r>
            <a:r>
              <a:rPr lang="en-GB" dirty="0">
                <a:latin typeface="Aptos" panose="020B0004020202020204" pitchFamily="34" charset="0"/>
              </a:rPr>
              <a:t>) applies to the lease (see section 9B), or</a:t>
            </a:r>
          </a:p>
          <a:p>
            <a:pPr marL="0" indent="0">
              <a:buNone/>
            </a:pPr>
            <a:r>
              <a:rPr lang="en-GB" dirty="0">
                <a:latin typeface="Aptos" panose="020B0004020202020204" pitchFamily="34" charset="0"/>
              </a:rPr>
              <a:t>	(ii) would apply to the lease if the provision in section 9B(3) did not exist.</a:t>
            </a:r>
          </a:p>
        </p:txBody>
      </p:sp>
      <p:sp>
        <p:nvSpPr>
          <p:cNvPr id="3" name="Title 2">
            <a:extLst>
              <a:ext uri="{FF2B5EF4-FFF2-40B4-BE49-F238E27FC236}">
                <a16:creationId xmlns:a16="http://schemas.microsoft.com/office/drawing/2014/main" id="{29FFE999-34B8-4F64-BA8D-D16EEAB6EA38}"/>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Social Housing (Regulation) Act 2023</a:t>
            </a:r>
          </a:p>
        </p:txBody>
      </p:sp>
    </p:spTree>
    <p:extLst>
      <p:ext uri="{BB962C8B-B14F-4D97-AF65-F5344CB8AC3E}">
        <p14:creationId xmlns:p14="http://schemas.microsoft.com/office/powerpoint/2010/main" val="178223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3352E-0746-3036-039F-6527F1AA9D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6AC1E-4E3C-DADE-C5AB-CC5A50B082CF}"/>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u="sng" dirty="0">
                <a:latin typeface="Aptos" panose="020B0004020202020204" pitchFamily="34" charset="0"/>
              </a:rPr>
              <a:t>Inserted section 10A of the Landlord and Tenant Act 1985: </a:t>
            </a:r>
          </a:p>
          <a:p>
            <a:pPr marL="0" indent="0">
              <a:buNone/>
            </a:pPr>
            <a:r>
              <a:rPr lang="en-GB" dirty="0">
                <a:latin typeface="Aptos" panose="020B0004020202020204" pitchFamily="34" charset="0"/>
              </a:rPr>
              <a:t>(2) There is </a:t>
            </a:r>
            <a:r>
              <a:rPr lang="en-GB" b="1" dirty="0">
                <a:latin typeface="Aptos" panose="020B0004020202020204" pitchFamily="34" charset="0"/>
              </a:rPr>
              <a:t>implied</a:t>
            </a:r>
            <a:r>
              <a:rPr lang="en-GB" dirty="0">
                <a:latin typeface="Aptos" panose="020B0004020202020204" pitchFamily="34" charset="0"/>
              </a:rPr>
              <a:t> in the lease a </a:t>
            </a:r>
            <a:r>
              <a:rPr lang="en-GB" b="1" dirty="0">
                <a:latin typeface="Aptos" panose="020B0004020202020204" pitchFamily="34" charset="0"/>
              </a:rPr>
              <a:t>covenant</a:t>
            </a:r>
            <a:r>
              <a:rPr lang="en-GB" dirty="0">
                <a:latin typeface="Aptos" panose="020B0004020202020204" pitchFamily="34" charset="0"/>
              </a:rPr>
              <a:t> by the lessor that </a:t>
            </a:r>
            <a:r>
              <a:rPr lang="en-GB" b="1" dirty="0">
                <a:latin typeface="Aptos" panose="020B0004020202020204" pitchFamily="34" charset="0"/>
              </a:rPr>
              <a:t>the lessor will comply with all prescribed requirements</a:t>
            </a:r>
            <a:r>
              <a:rPr lang="en-GB" dirty="0">
                <a:latin typeface="Aptos" panose="020B0004020202020204" pitchFamily="34" charset="0"/>
              </a:rPr>
              <a:t> that are applicable to that lease.</a:t>
            </a:r>
          </a:p>
          <a:p>
            <a:pPr marL="0" indent="0">
              <a:buNone/>
            </a:pPr>
            <a:r>
              <a:rPr lang="en-GB" dirty="0">
                <a:latin typeface="Aptos" panose="020B0004020202020204" pitchFamily="34" charset="0"/>
              </a:rPr>
              <a:t>(3)The Secretary of State must make regulations which require the lessor under a lease to which this section applies to </a:t>
            </a:r>
            <a:r>
              <a:rPr lang="en-GB" b="1" dirty="0">
                <a:latin typeface="Aptos" panose="020B0004020202020204" pitchFamily="34" charset="0"/>
              </a:rPr>
              <a:t>take action</a:t>
            </a:r>
            <a:r>
              <a:rPr lang="en-GB" dirty="0">
                <a:latin typeface="Aptos" panose="020B0004020202020204" pitchFamily="34" charset="0"/>
              </a:rPr>
              <a:t>, in relation to </a:t>
            </a:r>
            <a:r>
              <a:rPr lang="en-GB" b="1" dirty="0">
                <a:latin typeface="Aptos" panose="020B0004020202020204" pitchFamily="34" charset="0"/>
              </a:rPr>
              <a:t>prescribed hazards </a:t>
            </a:r>
            <a:r>
              <a:rPr lang="en-GB" dirty="0">
                <a:latin typeface="Aptos" panose="020B0004020202020204" pitchFamily="34" charset="0"/>
              </a:rPr>
              <a:t>which affect or may affect the leased dwelling, within the period or periods specified in the regulations.</a:t>
            </a:r>
          </a:p>
          <a:p>
            <a:pPr marL="0" indent="0">
              <a:buNone/>
            </a:pPr>
            <a:endParaRPr lang="en-GB" dirty="0"/>
          </a:p>
        </p:txBody>
      </p:sp>
      <p:sp>
        <p:nvSpPr>
          <p:cNvPr id="3" name="Title 2">
            <a:extLst>
              <a:ext uri="{FF2B5EF4-FFF2-40B4-BE49-F238E27FC236}">
                <a16:creationId xmlns:a16="http://schemas.microsoft.com/office/drawing/2014/main" id="{E28B3C29-7774-B95C-4D2C-EBEFC36D0EED}"/>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Social Housing (Regulation) Act 2023</a:t>
            </a:r>
          </a:p>
        </p:txBody>
      </p:sp>
    </p:spTree>
    <p:extLst>
      <p:ext uri="{BB962C8B-B14F-4D97-AF65-F5344CB8AC3E}">
        <p14:creationId xmlns:p14="http://schemas.microsoft.com/office/powerpoint/2010/main" val="256828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F2CD6-6B8D-3717-9CB9-1CAA3D8DD95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C1EFD-09FE-53B4-DF61-255953A55C9F}"/>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u="sng" dirty="0">
                <a:latin typeface="Aptos" panose="020B0004020202020204" pitchFamily="34" charset="0"/>
              </a:rPr>
              <a:t>Inserted section 10A of the Landlord and Tenant Act 1985: </a:t>
            </a:r>
          </a:p>
          <a:p>
            <a:pPr marL="0" indent="0">
              <a:buNone/>
            </a:pPr>
            <a:r>
              <a:rPr lang="en-GB" dirty="0">
                <a:latin typeface="Aptos" panose="020B0004020202020204" pitchFamily="34" charset="0"/>
              </a:rPr>
              <a:t>(4) Regulations under subsection (3) are enforceable against lessors only through actions for </a:t>
            </a:r>
            <a:r>
              <a:rPr lang="en-GB" b="1" dirty="0">
                <a:latin typeface="Aptos" panose="020B0004020202020204" pitchFamily="34" charset="0"/>
              </a:rPr>
              <a:t>breach of the covenant</a:t>
            </a:r>
            <a:r>
              <a:rPr lang="en-GB" dirty="0">
                <a:latin typeface="Aptos" panose="020B0004020202020204" pitchFamily="34" charset="0"/>
              </a:rPr>
              <a:t> that is </a:t>
            </a:r>
            <a:r>
              <a:rPr lang="en-GB" b="1" dirty="0">
                <a:latin typeface="Aptos" panose="020B0004020202020204" pitchFamily="34" charset="0"/>
              </a:rPr>
              <a:t>implied</a:t>
            </a:r>
            <a:r>
              <a:rPr lang="en-GB" dirty="0">
                <a:latin typeface="Aptos" panose="020B0004020202020204" pitchFamily="34" charset="0"/>
              </a:rPr>
              <a:t> by subsection (2).</a:t>
            </a:r>
          </a:p>
          <a:p>
            <a:pPr marL="0" indent="0">
              <a:buNone/>
            </a:pPr>
            <a:r>
              <a:rPr lang="en-GB" dirty="0">
                <a:latin typeface="Aptos" panose="020B0004020202020204" pitchFamily="34" charset="0"/>
              </a:rPr>
              <a:t>(5) In any proceedings for a breach of the covenant that is implied by subsection (2), it is a </a:t>
            </a:r>
            <a:r>
              <a:rPr lang="en-GB" b="1" dirty="0">
                <a:latin typeface="Aptos" panose="020B0004020202020204" pitchFamily="34" charset="0"/>
              </a:rPr>
              <a:t>defence</a:t>
            </a:r>
            <a:r>
              <a:rPr lang="en-GB" dirty="0">
                <a:latin typeface="Aptos" panose="020B0004020202020204" pitchFamily="34" charset="0"/>
              </a:rPr>
              <a:t> for the lessor to prove that </a:t>
            </a:r>
            <a:r>
              <a:rPr lang="en-GB" b="1" dirty="0">
                <a:latin typeface="Aptos" panose="020B0004020202020204" pitchFamily="34" charset="0"/>
              </a:rPr>
              <a:t>the lessor used all reasonable endeavours to avoid that breach</a:t>
            </a:r>
            <a:r>
              <a:rPr lang="en-GB" dirty="0">
                <a:latin typeface="Aptos" panose="020B0004020202020204" pitchFamily="34" charset="0"/>
              </a:rPr>
              <a:t>.</a:t>
            </a:r>
          </a:p>
          <a:p>
            <a:pPr marL="0" indent="0">
              <a:buNone/>
            </a:pPr>
            <a:r>
              <a:rPr lang="en-GB" dirty="0">
                <a:latin typeface="Aptos" panose="020B0004020202020204" pitchFamily="34" charset="0"/>
              </a:rPr>
              <a:t>… </a:t>
            </a:r>
          </a:p>
          <a:p>
            <a:pPr marL="0" indent="0">
              <a:buNone/>
            </a:pPr>
            <a:endParaRPr lang="en-GB" dirty="0"/>
          </a:p>
        </p:txBody>
      </p:sp>
      <p:sp>
        <p:nvSpPr>
          <p:cNvPr id="3" name="Title 2">
            <a:extLst>
              <a:ext uri="{FF2B5EF4-FFF2-40B4-BE49-F238E27FC236}">
                <a16:creationId xmlns:a16="http://schemas.microsoft.com/office/drawing/2014/main" id="{E5445DDF-F9EA-3B25-A690-61B803A4C73D}"/>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Social Housing (Regulation) Act 2023</a:t>
            </a:r>
          </a:p>
        </p:txBody>
      </p:sp>
    </p:spTree>
    <p:extLst>
      <p:ext uri="{BB962C8B-B14F-4D97-AF65-F5344CB8AC3E}">
        <p14:creationId xmlns:p14="http://schemas.microsoft.com/office/powerpoint/2010/main" val="427654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25D6-D7B1-72F9-3236-A002CA06E3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E80E82-083F-F3ED-7B33-698D3FF8C88E}"/>
              </a:ext>
            </a:extLst>
          </p:cNvPr>
          <p:cNvSpPr>
            <a:spLocks noGrp="1"/>
          </p:cNvSpPr>
          <p:nvPr>
            <p:ph type="title"/>
          </p:nvPr>
        </p:nvSpPr>
        <p:spPr>
          <a:xfrm>
            <a:off x="391036" y="1338053"/>
            <a:ext cx="10962764" cy="822817"/>
          </a:xfrm>
        </p:spPr>
        <p:txBody>
          <a:bodyPr/>
          <a:lstStyle/>
          <a:p>
            <a:r>
              <a:rPr lang="en-GB" b="1" dirty="0">
                <a:latin typeface="Aptos" panose="020B0004020202020204" pitchFamily="34" charset="0"/>
              </a:rPr>
              <a:t>Some exceptions</a:t>
            </a:r>
          </a:p>
        </p:txBody>
      </p:sp>
      <p:graphicFrame>
        <p:nvGraphicFramePr>
          <p:cNvPr id="5" name="Table 4">
            <a:extLst>
              <a:ext uri="{FF2B5EF4-FFF2-40B4-BE49-F238E27FC236}">
                <a16:creationId xmlns:a16="http://schemas.microsoft.com/office/drawing/2014/main" id="{223E1AE5-2A4A-6D03-C6A7-9F796B1CB1BC}"/>
              </a:ext>
            </a:extLst>
          </p:cNvPr>
          <p:cNvGraphicFramePr>
            <a:graphicFrameLocks noGrp="1"/>
          </p:cNvGraphicFramePr>
          <p:nvPr>
            <p:extLst>
              <p:ext uri="{D42A27DB-BD31-4B8C-83A1-F6EECF244321}">
                <p14:modId xmlns:p14="http://schemas.microsoft.com/office/powerpoint/2010/main" val="3389604952"/>
              </p:ext>
            </p:extLst>
          </p:nvPr>
        </p:nvGraphicFramePr>
        <p:xfrm>
          <a:off x="391036" y="1995855"/>
          <a:ext cx="11409927" cy="4298817"/>
        </p:xfrm>
        <a:graphic>
          <a:graphicData uri="http://schemas.openxmlformats.org/drawingml/2006/table">
            <a:tbl>
              <a:tblPr firstRow="1" bandRow="1">
                <a:tableStyleId>{5940675A-B579-460E-94D1-54222C63F5DA}</a:tableStyleId>
              </a:tblPr>
              <a:tblGrid>
                <a:gridCol w="1798249">
                  <a:extLst>
                    <a:ext uri="{9D8B030D-6E8A-4147-A177-3AD203B41FA5}">
                      <a16:colId xmlns:a16="http://schemas.microsoft.com/office/drawing/2014/main" val="1025251155"/>
                    </a:ext>
                  </a:extLst>
                </a:gridCol>
                <a:gridCol w="2655277">
                  <a:extLst>
                    <a:ext uri="{9D8B030D-6E8A-4147-A177-3AD203B41FA5}">
                      <a16:colId xmlns:a16="http://schemas.microsoft.com/office/drawing/2014/main" val="750116612"/>
                    </a:ext>
                  </a:extLst>
                </a:gridCol>
                <a:gridCol w="6956401">
                  <a:extLst>
                    <a:ext uri="{9D8B030D-6E8A-4147-A177-3AD203B41FA5}">
                      <a16:colId xmlns:a16="http://schemas.microsoft.com/office/drawing/2014/main" val="201595275"/>
                    </a:ext>
                  </a:extLst>
                </a:gridCol>
              </a:tblGrid>
              <a:tr h="623117">
                <a:tc>
                  <a:txBody>
                    <a:bodyPr/>
                    <a:lstStyle/>
                    <a:p>
                      <a:pPr algn="l" defTabSz="914400" rtl="0" eaLnBrk="1" latinLnBrk="0" hangingPunct="1"/>
                      <a:r>
                        <a:rPr lang="en-US" sz="1800" b="1" u="sng" kern="1200" dirty="0">
                          <a:solidFill>
                            <a:srgbClr val="0081A3"/>
                          </a:solidFill>
                          <a:effectLst/>
                          <a:latin typeface="+mn-lt"/>
                          <a:ea typeface="+mn-ea"/>
                          <a:cs typeface="+mn-cs"/>
                        </a:rPr>
                        <a:t>s 10A(5) LTA 1985 </a:t>
                      </a:r>
                    </a:p>
                  </a:txBody>
                  <a:tcPr>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b="1" u="sng" kern="1200" dirty="0">
                          <a:solidFill>
                            <a:srgbClr val="0081A3"/>
                          </a:solidFill>
                          <a:effectLst/>
                          <a:latin typeface="+mn-lt"/>
                          <a:ea typeface="+mn-ea"/>
                          <a:cs typeface="+mn-cs"/>
                        </a:rPr>
                        <a:t>Regulation 3(2) - ”relevant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b="1" u="sng" kern="1200" dirty="0">
                          <a:solidFill>
                            <a:srgbClr val="0081A3"/>
                          </a:solidFill>
                          <a:effectLst/>
                          <a:latin typeface="+mn-lt"/>
                          <a:ea typeface="+mn-ea"/>
                          <a:cs typeface="+mn-cs"/>
                        </a:rPr>
                        <a:t>Regulation 4 - “required work”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0868049"/>
                  </a:ext>
                </a:extLst>
              </a:tr>
              <a:tr h="365873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rgbClr val="0081A3"/>
                          </a:solidFill>
                          <a:effectLst/>
                          <a:latin typeface="+mn-lt"/>
                          <a:ea typeface="+mn-ea"/>
                          <a:cs typeface="+mn-cs"/>
                        </a:rPr>
                        <a:t>It is a </a:t>
                      </a:r>
                      <a:r>
                        <a:rPr lang="en-US" sz="1800" kern="1200" dirty="0" err="1">
                          <a:solidFill>
                            <a:srgbClr val="0081A3"/>
                          </a:solidFill>
                          <a:effectLst/>
                          <a:latin typeface="+mn-lt"/>
                          <a:ea typeface="+mn-ea"/>
                          <a:cs typeface="+mn-cs"/>
                        </a:rPr>
                        <a:t>defence</a:t>
                      </a:r>
                      <a:r>
                        <a:rPr lang="en-US" sz="1800" kern="1200" dirty="0">
                          <a:solidFill>
                            <a:srgbClr val="0081A3"/>
                          </a:solidFill>
                          <a:effectLst/>
                          <a:latin typeface="+mn-lt"/>
                          <a:ea typeface="+mn-ea"/>
                          <a:cs typeface="+mn-cs"/>
                        </a:rPr>
                        <a:t> for the lessor to prove that the lessor used </a:t>
                      </a:r>
                      <a:r>
                        <a:rPr lang="en-US" sz="1800" u="sng" kern="1200" dirty="0">
                          <a:solidFill>
                            <a:srgbClr val="0081A3"/>
                          </a:solidFill>
                          <a:effectLst/>
                          <a:latin typeface="+mn-lt"/>
                          <a:ea typeface="+mn-ea"/>
                          <a:cs typeface="+mn-cs"/>
                        </a:rPr>
                        <a:t>all reasonable </a:t>
                      </a:r>
                      <a:r>
                        <a:rPr lang="en-US" sz="1800" u="sng" kern="1200" dirty="0" err="1">
                          <a:solidFill>
                            <a:srgbClr val="0081A3"/>
                          </a:solidFill>
                          <a:effectLst/>
                          <a:latin typeface="+mn-lt"/>
                          <a:ea typeface="+mn-ea"/>
                          <a:cs typeface="+mn-cs"/>
                        </a:rPr>
                        <a:t>endeavours</a:t>
                      </a:r>
                      <a:r>
                        <a:rPr lang="en-US" sz="1800" u="sng" kern="1200" dirty="0">
                          <a:solidFill>
                            <a:srgbClr val="0081A3"/>
                          </a:solidFill>
                          <a:effectLst/>
                          <a:latin typeface="+mn-lt"/>
                          <a:ea typeface="+mn-ea"/>
                          <a:cs typeface="+mn-cs"/>
                        </a:rPr>
                        <a:t> </a:t>
                      </a:r>
                      <a:r>
                        <a:rPr lang="en-US" sz="1800" kern="1200" dirty="0">
                          <a:solidFill>
                            <a:srgbClr val="0081A3"/>
                          </a:solidFill>
                          <a:effectLst/>
                          <a:latin typeface="+mn-lt"/>
                          <a:ea typeface="+mn-ea"/>
                          <a:cs typeface="+mn-cs"/>
                        </a:rPr>
                        <a:t>to avoid that breach. </a:t>
                      </a:r>
                    </a:p>
                  </a:txBody>
                  <a:tcPr>
                    <a:lnR w="12700" cap="flat" cmpd="sng" algn="ctr">
                      <a:solidFill>
                        <a:schemeClr val="tx1"/>
                      </a:solidFill>
                      <a:prstDash val="solid"/>
                      <a:round/>
                      <a:headEnd type="none" w="med" len="med"/>
                      <a:tailEnd type="none" w="med" len="med"/>
                    </a:lnR>
                  </a:tcPr>
                </a:tc>
                <a:tc>
                  <a:txBody>
                    <a:bodyPr/>
                    <a:lstStyle/>
                    <a:p>
                      <a:r>
                        <a:rPr lang="en-GB" sz="1800" kern="1200" dirty="0">
                          <a:solidFill>
                            <a:srgbClr val="0081A3"/>
                          </a:solidFill>
                          <a:effectLst/>
                          <a:latin typeface="+mn-lt"/>
                          <a:ea typeface="+mn-ea"/>
                          <a:cs typeface="+mn-cs"/>
                        </a:rPr>
                        <a:t>a hazard affecting a social home that: </a:t>
                      </a:r>
                    </a:p>
                    <a:p>
                      <a:r>
                        <a:rPr lang="en-GB" sz="1800" kern="1200" dirty="0">
                          <a:solidFill>
                            <a:srgbClr val="0081A3"/>
                          </a:solidFill>
                          <a:effectLst/>
                          <a:latin typeface="+mn-lt"/>
                          <a:ea typeface="+mn-ea"/>
                          <a:cs typeface="+mn-cs"/>
                        </a:rPr>
                        <a:t>…(c) Is not wholly or mainly attributable to: </a:t>
                      </a:r>
                    </a:p>
                    <a:p>
                      <a:pPr lvl="1"/>
                      <a:r>
                        <a:rPr lang="en-GB" sz="1800" kern="1200" dirty="0">
                          <a:solidFill>
                            <a:srgbClr val="0081A3"/>
                          </a:solidFill>
                          <a:effectLst/>
                          <a:latin typeface="+mn-lt"/>
                          <a:ea typeface="+mn-ea"/>
                          <a:cs typeface="+mn-cs"/>
                        </a:rPr>
                        <a:t>(</a:t>
                      </a:r>
                      <a:r>
                        <a:rPr lang="en-GB" sz="1800" kern="1200" dirty="0" err="1">
                          <a:solidFill>
                            <a:srgbClr val="0081A3"/>
                          </a:solidFill>
                          <a:effectLst/>
                          <a:latin typeface="+mn-lt"/>
                          <a:ea typeface="+mn-ea"/>
                          <a:cs typeface="+mn-cs"/>
                        </a:rPr>
                        <a:t>i</a:t>
                      </a:r>
                      <a:r>
                        <a:rPr lang="en-GB" sz="1800" kern="1200" dirty="0">
                          <a:solidFill>
                            <a:srgbClr val="0081A3"/>
                          </a:solidFill>
                          <a:effectLst/>
                          <a:latin typeface="+mn-lt"/>
                          <a:ea typeface="+mn-ea"/>
                          <a:cs typeface="+mn-cs"/>
                        </a:rPr>
                        <a:t>) the </a:t>
                      </a:r>
                      <a:r>
                        <a:rPr lang="en-GB" sz="1800" u="sng" kern="1200" dirty="0">
                          <a:solidFill>
                            <a:srgbClr val="0081A3"/>
                          </a:solidFill>
                          <a:effectLst/>
                          <a:latin typeface="+mn-lt"/>
                          <a:ea typeface="+mn-ea"/>
                          <a:cs typeface="+mn-cs"/>
                        </a:rPr>
                        <a:t>lessee’s breach of a convent </a:t>
                      </a:r>
                      <a:r>
                        <a:rPr lang="en-GB" sz="1800" kern="1200" dirty="0">
                          <a:solidFill>
                            <a:srgbClr val="0081A3"/>
                          </a:solidFill>
                          <a:effectLst/>
                          <a:latin typeface="+mn-lt"/>
                          <a:ea typeface="+mn-ea"/>
                          <a:cs typeface="+mn-cs"/>
                        </a:rPr>
                        <a:t>under the lease, …</a:t>
                      </a:r>
                    </a:p>
                    <a:p>
                      <a:endParaRPr lang="en-US" b="0" cap="none" spc="0" dirty="0">
                        <a:ln w="0"/>
                        <a:solidFill>
                          <a:srgbClr val="0081A3"/>
                        </a:solidFill>
                        <a:effectLst>
                          <a:outerShdw blurRad="38100" dist="19050" dir="2700000" algn="tl" rotWithShape="0">
                            <a:schemeClr val="dk1">
                              <a:alpha val="40000"/>
                            </a:schemeClr>
                          </a:outerShdw>
                        </a:effectLst>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kern="1200" dirty="0">
                          <a:solidFill>
                            <a:srgbClr val="0081A3"/>
                          </a:solidFill>
                          <a:effectLst/>
                          <a:latin typeface="+mn-lt"/>
                          <a:ea typeface="+mn-ea"/>
                          <a:cs typeface="+mn-cs"/>
                        </a:rPr>
                        <a:t>Any work: </a:t>
                      </a:r>
                    </a:p>
                    <a:p>
                      <a:pPr algn="l" defTabSz="914400" rtl="0" eaLnBrk="1" latinLnBrk="0" hangingPunct="1"/>
                      <a:r>
                        <a:rPr lang="en-US" sz="1800" kern="1200" dirty="0">
                          <a:solidFill>
                            <a:srgbClr val="0081A3"/>
                          </a:solidFill>
                          <a:effectLst/>
                          <a:latin typeface="+mn-lt"/>
                          <a:ea typeface="+mn-ea"/>
                          <a:cs typeface="+mn-cs"/>
                        </a:rPr>
                        <a:t>…(b) that the lessor— </a:t>
                      </a:r>
                    </a:p>
                    <a:p>
                      <a:pPr algn="l" defTabSz="914400" rtl="0" eaLnBrk="1" latinLnBrk="0" hangingPunct="1"/>
                      <a:r>
                        <a:rPr lang="en-US" sz="1800" kern="1200" dirty="0">
                          <a:solidFill>
                            <a:srgbClr val="0081A3"/>
                          </a:solidFill>
                          <a:effectLst/>
                          <a:latin typeface="+mn-lt"/>
                          <a:ea typeface="+mn-ea"/>
                          <a:cs typeface="+mn-cs"/>
                        </a:rPr>
                        <a:t>…(ii) can lawfully undertake if it obtains any necessary consents and in respect of which the lessor has not exhausted all reasonable </a:t>
                      </a:r>
                      <a:r>
                        <a:rPr lang="en-US" sz="1800" kern="1200" dirty="0" err="1">
                          <a:solidFill>
                            <a:srgbClr val="0081A3"/>
                          </a:solidFill>
                          <a:effectLst/>
                          <a:latin typeface="+mn-lt"/>
                          <a:ea typeface="+mn-ea"/>
                          <a:cs typeface="+mn-cs"/>
                        </a:rPr>
                        <a:t>endeavours</a:t>
                      </a:r>
                      <a:r>
                        <a:rPr lang="en-US" sz="1800" kern="1200" dirty="0">
                          <a:solidFill>
                            <a:srgbClr val="0081A3"/>
                          </a:solidFill>
                          <a:effectLst/>
                          <a:latin typeface="+mn-lt"/>
                          <a:ea typeface="+mn-ea"/>
                          <a:cs typeface="+mn-cs"/>
                        </a:rPr>
                        <a:t> to obtain such consents, and </a:t>
                      </a:r>
                    </a:p>
                    <a:p>
                      <a:pPr algn="l" defTabSz="914400" rtl="0" eaLnBrk="1" latinLnBrk="0" hangingPunct="1"/>
                      <a:r>
                        <a:rPr lang="en-US" sz="1800" kern="1200" dirty="0">
                          <a:solidFill>
                            <a:srgbClr val="0081A3"/>
                          </a:solidFill>
                          <a:effectLst/>
                          <a:latin typeface="+mn-lt"/>
                          <a:ea typeface="+mn-ea"/>
                          <a:cs typeface="+mn-cs"/>
                        </a:rPr>
                        <a:t>(c) that is not work— </a:t>
                      </a:r>
                    </a:p>
                    <a:p>
                      <a:pPr lvl="1" algn="l" defTabSz="914400" rtl="0" eaLnBrk="1" latinLnBrk="0" hangingPunct="1"/>
                      <a:r>
                        <a:rPr lang="en-US" sz="1800" kern="1200" dirty="0">
                          <a:solidFill>
                            <a:srgbClr val="0081A3"/>
                          </a:solidFill>
                          <a:effectLst/>
                          <a:latin typeface="+mn-lt"/>
                          <a:ea typeface="+mn-ea"/>
                          <a:cs typeface="+mn-cs"/>
                        </a:rPr>
                        <a:t>(</a:t>
                      </a:r>
                      <a:r>
                        <a:rPr lang="en-US" sz="1800" kern="1200" dirty="0" err="1">
                          <a:solidFill>
                            <a:srgbClr val="0081A3"/>
                          </a:solidFill>
                          <a:effectLst/>
                          <a:latin typeface="+mn-lt"/>
                          <a:ea typeface="+mn-ea"/>
                          <a:cs typeface="+mn-cs"/>
                        </a:rPr>
                        <a:t>i</a:t>
                      </a:r>
                      <a:r>
                        <a:rPr lang="en-US" sz="1800" kern="1200" dirty="0">
                          <a:solidFill>
                            <a:srgbClr val="0081A3"/>
                          </a:solidFill>
                          <a:effectLst/>
                          <a:latin typeface="+mn-lt"/>
                          <a:ea typeface="+mn-ea"/>
                          <a:cs typeface="+mn-cs"/>
                        </a:rPr>
                        <a:t>) for which the lessee is liable by virtue of— </a:t>
                      </a:r>
                    </a:p>
                    <a:p>
                      <a:pPr lvl="2" algn="l" defTabSz="914400" rtl="0" eaLnBrk="1" latinLnBrk="0" hangingPunct="1"/>
                      <a:r>
                        <a:rPr lang="en-US" sz="1800" kern="1200" dirty="0">
                          <a:solidFill>
                            <a:srgbClr val="0081A3"/>
                          </a:solidFill>
                          <a:effectLst/>
                          <a:latin typeface="+mn-lt"/>
                          <a:ea typeface="+mn-ea"/>
                          <a:cs typeface="+mn-cs"/>
                        </a:rPr>
                        <a:t>(aa) the duty of the lessee to use the premises in a </a:t>
                      </a:r>
                      <a:r>
                        <a:rPr lang="en-US" sz="1800" u="sng" kern="1200" dirty="0">
                          <a:solidFill>
                            <a:srgbClr val="0081A3"/>
                          </a:solidFill>
                          <a:effectLst/>
                          <a:latin typeface="+mn-lt"/>
                          <a:ea typeface="+mn-ea"/>
                          <a:cs typeface="+mn-cs"/>
                        </a:rPr>
                        <a:t>tenant-like manner</a:t>
                      </a:r>
                      <a:r>
                        <a:rPr lang="en-US" sz="1800" kern="1200" dirty="0">
                          <a:solidFill>
                            <a:srgbClr val="0081A3"/>
                          </a:solidFill>
                          <a:effectLst/>
                          <a:latin typeface="+mn-lt"/>
                          <a:ea typeface="+mn-ea"/>
                          <a:cs typeface="+mn-cs"/>
                        </a:rPr>
                        <a:t>, …</a:t>
                      </a:r>
                    </a:p>
                    <a:p>
                      <a:pPr lvl="1" algn="l" defTabSz="914400" rtl="0" eaLnBrk="1" latinLnBrk="0" hangingPunct="1"/>
                      <a:r>
                        <a:rPr lang="en-US" sz="1800" kern="1200" dirty="0">
                          <a:solidFill>
                            <a:srgbClr val="0081A3"/>
                          </a:solidFill>
                          <a:effectLst/>
                          <a:latin typeface="+mn-lt"/>
                          <a:ea typeface="+mn-ea"/>
                          <a:cs typeface="+mn-cs"/>
                        </a:rPr>
                        <a:t>(ii) to rebuild or reinstate the dwelling in the case of </a:t>
                      </a:r>
                      <a:r>
                        <a:rPr lang="en-US" sz="1800" u="sng" kern="1200" dirty="0">
                          <a:solidFill>
                            <a:srgbClr val="0081A3"/>
                          </a:solidFill>
                          <a:effectLst/>
                          <a:latin typeface="+mn-lt"/>
                          <a:ea typeface="+mn-ea"/>
                          <a:cs typeface="+mn-cs"/>
                        </a:rPr>
                        <a:t>destruction or damage by fire, storm, flood or other inevitable accident</a:t>
                      </a:r>
                      <a:r>
                        <a:rPr lang="en-US" sz="1800" kern="1200" dirty="0">
                          <a:solidFill>
                            <a:srgbClr val="0081A3"/>
                          </a:solidFill>
                          <a:effectLst/>
                          <a:latin typeface="+mn-lt"/>
                          <a:ea typeface="+mn-ea"/>
                          <a:cs typeface="+mn-cs"/>
                        </a:rPr>
                        <a:t>, or </a:t>
                      </a:r>
                    </a:p>
                    <a:p>
                      <a:pPr algn="l" defTabSz="914400" rtl="0" eaLnBrk="1" latinLnBrk="0" hangingPunct="1"/>
                      <a:r>
                        <a:rPr lang="en-US" sz="1800" kern="1200" dirty="0">
                          <a:solidFill>
                            <a:srgbClr val="0081A3"/>
                          </a:solidFill>
                          <a:effectLst/>
                          <a:latin typeface="+mn-lt"/>
                          <a:ea typeface="+mn-ea"/>
                          <a:cs typeface="+mn-cs"/>
                        </a:rPr>
                        <a:t>(iii) to keep in repair or maintain </a:t>
                      </a:r>
                      <a:r>
                        <a:rPr lang="en-US" sz="1800" u="sng" kern="1200" dirty="0">
                          <a:solidFill>
                            <a:srgbClr val="0081A3"/>
                          </a:solidFill>
                          <a:effectLst/>
                          <a:latin typeface="+mn-lt"/>
                          <a:ea typeface="+mn-ea"/>
                          <a:cs typeface="+mn-cs"/>
                        </a:rPr>
                        <a:t>anything which the lessee is entitled to remove from the dwelling</a:t>
                      </a:r>
                      <a:r>
                        <a:rPr lang="en-US" sz="1800" kern="1200" dirty="0">
                          <a:solidFill>
                            <a:srgbClr val="0081A3"/>
                          </a:solidFill>
                          <a:effectLst/>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5101436"/>
                  </a:ext>
                </a:extLst>
              </a:tr>
            </a:tbl>
          </a:graphicData>
        </a:graphic>
      </p:graphicFrame>
    </p:spTree>
    <p:extLst>
      <p:ext uri="{BB962C8B-B14F-4D97-AF65-F5344CB8AC3E}">
        <p14:creationId xmlns:p14="http://schemas.microsoft.com/office/powerpoint/2010/main" val="236741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D09A-F31A-8918-9CE5-66EF23DEDA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E549AE-CB3A-4492-29A5-67CEF4BBC5B5}"/>
              </a:ext>
            </a:extLst>
          </p:cNvPr>
          <p:cNvSpPr>
            <a:spLocks noGrp="1"/>
          </p:cNvSpPr>
          <p:nvPr>
            <p:ph type="title"/>
          </p:nvPr>
        </p:nvSpPr>
        <p:spPr>
          <a:xfrm>
            <a:off x="391036" y="1610615"/>
            <a:ext cx="10962764" cy="822817"/>
          </a:xfrm>
        </p:spPr>
        <p:txBody>
          <a:bodyPr/>
          <a:lstStyle/>
          <a:p>
            <a:r>
              <a:rPr lang="en-GB" b="1" dirty="0">
                <a:latin typeface="Aptos" panose="020B0004020202020204" pitchFamily="34" charset="0"/>
              </a:rPr>
              <a:t>What hazards? 3 phase implementation </a:t>
            </a:r>
          </a:p>
        </p:txBody>
      </p:sp>
      <p:graphicFrame>
        <p:nvGraphicFramePr>
          <p:cNvPr id="5" name="Table 4">
            <a:extLst>
              <a:ext uri="{FF2B5EF4-FFF2-40B4-BE49-F238E27FC236}">
                <a16:creationId xmlns:a16="http://schemas.microsoft.com/office/drawing/2014/main" id="{5311AE66-C1ED-9180-5D4E-D8C15C0AE8F9}"/>
              </a:ext>
            </a:extLst>
          </p:cNvPr>
          <p:cNvGraphicFramePr>
            <a:graphicFrameLocks noGrp="1"/>
          </p:cNvGraphicFramePr>
          <p:nvPr>
            <p:extLst>
              <p:ext uri="{D42A27DB-BD31-4B8C-83A1-F6EECF244321}">
                <p14:modId xmlns:p14="http://schemas.microsoft.com/office/powerpoint/2010/main" val="3318040557"/>
              </p:ext>
            </p:extLst>
          </p:nvPr>
        </p:nvGraphicFramePr>
        <p:xfrm>
          <a:off x="614620" y="2433432"/>
          <a:ext cx="10739180" cy="3320182"/>
        </p:xfrm>
        <a:graphic>
          <a:graphicData uri="http://schemas.openxmlformats.org/drawingml/2006/table">
            <a:tbl>
              <a:tblPr firstRow="1" bandRow="1">
                <a:tableStyleId>{5940675A-B579-460E-94D1-54222C63F5DA}</a:tableStyleId>
              </a:tblPr>
              <a:tblGrid>
                <a:gridCol w="2943757">
                  <a:extLst>
                    <a:ext uri="{9D8B030D-6E8A-4147-A177-3AD203B41FA5}">
                      <a16:colId xmlns:a16="http://schemas.microsoft.com/office/drawing/2014/main" val="1025251155"/>
                    </a:ext>
                  </a:extLst>
                </a:gridCol>
                <a:gridCol w="4553416">
                  <a:extLst>
                    <a:ext uri="{9D8B030D-6E8A-4147-A177-3AD203B41FA5}">
                      <a16:colId xmlns:a16="http://schemas.microsoft.com/office/drawing/2014/main" val="750116612"/>
                    </a:ext>
                  </a:extLst>
                </a:gridCol>
                <a:gridCol w="3242007">
                  <a:extLst>
                    <a:ext uri="{9D8B030D-6E8A-4147-A177-3AD203B41FA5}">
                      <a16:colId xmlns:a16="http://schemas.microsoft.com/office/drawing/2014/main" val="201595275"/>
                    </a:ext>
                  </a:extLst>
                </a:gridCol>
              </a:tblGrid>
              <a:tr h="362316">
                <a:tc>
                  <a:txBody>
                    <a:bodyPr/>
                    <a:lstStyle/>
                    <a:p>
                      <a:pPr algn="l" defTabSz="914400" rtl="0" eaLnBrk="1" latinLnBrk="0" hangingPunct="1"/>
                      <a:r>
                        <a:rPr lang="en-US" sz="1800" b="1" u="sng" kern="1200" dirty="0">
                          <a:solidFill>
                            <a:srgbClr val="0081A3"/>
                          </a:solidFill>
                          <a:effectLst/>
                          <a:latin typeface="+mn-lt"/>
                          <a:ea typeface="+mn-ea"/>
                          <a:cs typeface="+mn-cs"/>
                        </a:rPr>
                        <a:t>27 October 2025</a:t>
                      </a:r>
                    </a:p>
                  </a:txBody>
                  <a:tcPr>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b="1" u="sng" kern="1200" dirty="0">
                          <a:solidFill>
                            <a:srgbClr val="0081A3"/>
                          </a:solidFill>
                          <a:effectLst/>
                          <a:latin typeface="+mn-lt"/>
                          <a:ea typeface="+mn-ea"/>
                          <a:cs typeface="+mn-cs"/>
                        </a:rPr>
                        <a:t>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b="1" u="sng" kern="1200" dirty="0">
                          <a:solidFill>
                            <a:srgbClr val="0081A3"/>
                          </a:solidFill>
                          <a:effectLst/>
                          <a:latin typeface="+mn-lt"/>
                          <a:ea typeface="+mn-ea"/>
                          <a:cs typeface="+mn-cs"/>
                        </a:rPr>
                        <a:t>2027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0868049"/>
                  </a:ext>
                </a:extLst>
              </a:tr>
              <a:tr h="2954422">
                <a:tc>
                  <a:txBody>
                    <a:bodyPr/>
                    <a:lstStyle/>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All emergency HHSRS hazards (apart from overcrowding)</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All significant hazards of damp and </a:t>
                      </a:r>
                      <a:r>
                        <a:rPr lang="en-US" sz="1800" kern="1200" dirty="0" err="1">
                          <a:solidFill>
                            <a:srgbClr val="0081A3"/>
                          </a:solidFill>
                          <a:effectLst/>
                          <a:latin typeface="+mn-lt"/>
                          <a:ea typeface="+mn-ea"/>
                          <a:cs typeface="+mn-cs"/>
                        </a:rPr>
                        <a:t>mould</a:t>
                      </a:r>
                      <a:r>
                        <a:rPr lang="en-US" sz="1800" kern="1200" dirty="0">
                          <a:solidFill>
                            <a:srgbClr val="0081A3"/>
                          </a:solidFill>
                          <a:effectLst/>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kern="1200" dirty="0">
                          <a:solidFill>
                            <a:srgbClr val="0081A3"/>
                          </a:solidFill>
                          <a:effectLst/>
                          <a:latin typeface="+mn-lt"/>
                          <a:ea typeface="+mn-ea"/>
                          <a:cs typeface="+mn-cs"/>
                        </a:rPr>
                        <a:t>The below hazards where they present a </a:t>
                      </a:r>
                      <a:r>
                        <a:rPr lang="en-US" sz="1800" u="sng" kern="1200" dirty="0">
                          <a:solidFill>
                            <a:srgbClr val="0081A3"/>
                          </a:solidFill>
                          <a:effectLst/>
                          <a:latin typeface="+mn-lt"/>
                          <a:ea typeface="+mn-ea"/>
                          <a:cs typeface="+mn-cs"/>
                        </a:rPr>
                        <a:t>significant risk of harm</a:t>
                      </a:r>
                      <a:r>
                        <a:rPr lang="en-US" sz="1800" kern="1200" dirty="0">
                          <a:solidFill>
                            <a:srgbClr val="0081A3"/>
                          </a:solidFill>
                          <a:effectLst/>
                          <a:latin typeface="+mn-lt"/>
                          <a:ea typeface="+mn-ea"/>
                          <a:cs typeface="+mn-cs"/>
                        </a:rPr>
                        <a:t>: </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Excess cold/heat</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Falls associated with baths etc., on level surfaces, on stairs and between levels</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Structural collapse and explosions</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Fire and electrical hazards</a:t>
                      </a:r>
                    </a:p>
                    <a:p>
                      <a:pPr marL="285750" indent="-285750" algn="l" defTabSz="914400" rtl="0" eaLnBrk="1" latinLnBrk="0" hangingPunct="1">
                        <a:buFont typeface="Arial" panose="020B0604020202020204" pitchFamily="34" charset="0"/>
                        <a:buChar char="•"/>
                      </a:pPr>
                      <a:r>
                        <a:rPr lang="en-US" sz="1800" kern="1200" dirty="0">
                          <a:solidFill>
                            <a:srgbClr val="0081A3"/>
                          </a:solidFill>
                          <a:effectLst/>
                          <a:latin typeface="+mn-lt"/>
                          <a:ea typeface="+mn-ea"/>
                          <a:cs typeface="+mn-cs"/>
                        </a:rPr>
                        <a:t>Domestic and personal hygiene and food safety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defTabSz="914400" rtl="0" eaLnBrk="1" latinLnBrk="0" hangingPunct="1"/>
                      <a:r>
                        <a:rPr lang="en-US" sz="1800" kern="1200" dirty="0">
                          <a:solidFill>
                            <a:srgbClr val="0081A3"/>
                          </a:solidFill>
                          <a:effectLst/>
                          <a:latin typeface="+mn-lt"/>
                          <a:ea typeface="+mn-ea"/>
                          <a:cs typeface="+mn-cs"/>
                        </a:rPr>
                        <a:t>All remaining HHSRS hazards (apart from overcrowding) where they present a </a:t>
                      </a:r>
                      <a:r>
                        <a:rPr lang="en-US" sz="1800" u="sng" kern="1200" dirty="0">
                          <a:solidFill>
                            <a:srgbClr val="0081A3"/>
                          </a:solidFill>
                          <a:effectLst/>
                          <a:latin typeface="+mn-lt"/>
                          <a:ea typeface="+mn-ea"/>
                          <a:cs typeface="+mn-cs"/>
                        </a:rPr>
                        <a:t>significant risk of harm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5101436"/>
                  </a:ext>
                </a:extLst>
              </a:tr>
            </a:tbl>
          </a:graphicData>
        </a:graphic>
      </p:graphicFrame>
    </p:spTree>
    <p:extLst>
      <p:ext uri="{BB962C8B-B14F-4D97-AF65-F5344CB8AC3E}">
        <p14:creationId xmlns:p14="http://schemas.microsoft.com/office/powerpoint/2010/main" val="9813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0C14BA-B731-16AB-9990-D339AA625C91}"/>
              </a:ext>
            </a:extLst>
          </p:cNvPr>
          <p:cNvSpPr>
            <a:spLocks noGrp="1"/>
          </p:cNvSpPr>
          <p:nvPr>
            <p:ph idx="1"/>
          </p:nvPr>
        </p:nvSpPr>
        <p:spPr>
          <a:xfrm>
            <a:off x="838200" y="2305878"/>
            <a:ext cx="10515600" cy="4045226"/>
          </a:xfrm>
        </p:spPr>
        <p:txBody>
          <a:bodyPr>
            <a:normAutofit fontScale="92500" lnSpcReduction="10000"/>
          </a:bodyPr>
          <a:lstStyle/>
          <a:p>
            <a:pPr fontAlgn="base"/>
            <a:r>
              <a:rPr lang="en-GB" b="1" u="sng" dirty="0"/>
              <a:t>Competent investigator </a:t>
            </a:r>
            <a:r>
              <a:rPr lang="en-GB" dirty="0"/>
              <a:t>– a person that, in the reasonable opinion of the lessor, has the skills and experience necessary to determine whether a social home is affected by a significant hazard or emergency hazard.</a:t>
            </a:r>
          </a:p>
          <a:p>
            <a:pPr fontAlgn="base"/>
            <a:r>
              <a:rPr lang="en-GB" b="1" u="sng" dirty="0"/>
              <a:t>Emergency hazard </a:t>
            </a:r>
            <a:r>
              <a:rPr lang="en-GB" dirty="0"/>
              <a:t>– a relevant hazard that poses an imminent and significant risk of harm to the health or safety of an occupier of the social home</a:t>
            </a:r>
          </a:p>
          <a:p>
            <a:pPr fontAlgn="base"/>
            <a:r>
              <a:rPr lang="en-GB" b="1" u="sng" dirty="0"/>
              <a:t>Imminent and significant risk of harm </a:t>
            </a:r>
            <a:r>
              <a:rPr lang="en-GB" dirty="0"/>
              <a:t>–  means a risk of harm to the occupier’s health or safety that a reasonable lessor would take steps to make safe within </a:t>
            </a:r>
            <a:r>
              <a:rPr lang="en-GB" b="1" dirty="0"/>
              <a:t>24 hours</a:t>
            </a:r>
            <a:r>
              <a:rPr lang="en-GB" dirty="0"/>
              <a:t>.</a:t>
            </a:r>
          </a:p>
          <a:p>
            <a:pPr fontAlgn="base"/>
            <a:r>
              <a:rPr lang="en-GB" b="1" u="sng" dirty="0"/>
              <a:t>Significant hazard </a:t>
            </a:r>
            <a:r>
              <a:rPr lang="en-GB" dirty="0"/>
              <a:t>– a relevant hazard that poses a significant risk of harm to the health or safety of an occupier of the social home;</a:t>
            </a:r>
          </a:p>
          <a:p>
            <a:pPr fontAlgn="base"/>
            <a:r>
              <a:rPr lang="en-GB" b="1" u="sng" dirty="0"/>
              <a:t>Significant risk of harm </a:t>
            </a:r>
            <a:r>
              <a:rPr lang="en-GB" dirty="0"/>
              <a:t>–  means a risk of harm to the occupier’s health or safety that a reasonable lessor with the relevant knowledge would take steps to make safe as a matter of urgency (but not within 24 hours);</a:t>
            </a:r>
          </a:p>
        </p:txBody>
      </p:sp>
      <p:sp>
        <p:nvSpPr>
          <p:cNvPr id="3" name="Title 2">
            <a:extLst>
              <a:ext uri="{FF2B5EF4-FFF2-40B4-BE49-F238E27FC236}">
                <a16:creationId xmlns:a16="http://schemas.microsoft.com/office/drawing/2014/main" id="{B5ECFF73-AA80-C179-AEA2-269F50D916E3}"/>
              </a:ext>
            </a:extLst>
          </p:cNvPr>
          <p:cNvSpPr>
            <a:spLocks noGrp="1"/>
          </p:cNvSpPr>
          <p:nvPr>
            <p:ph type="title"/>
          </p:nvPr>
        </p:nvSpPr>
        <p:spPr/>
        <p:txBody>
          <a:bodyPr/>
          <a:lstStyle/>
          <a:p>
            <a:r>
              <a:rPr lang="en-US" dirty="0"/>
              <a:t>Key Terms</a:t>
            </a:r>
          </a:p>
        </p:txBody>
      </p:sp>
    </p:spTree>
    <p:extLst>
      <p:ext uri="{BB962C8B-B14F-4D97-AF65-F5344CB8AC3E}">
        <p14:creationId xmlns:p14="http://schemas.microsoft.com/office/powerpoint/2010/main" val="2708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C8EE-D12B-73D0-3E8D-227F9D68DB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CAA0F-DBD8-018D-1892-6CE6EE4652C2}"/>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dirty="0">
                <a:latin typeface="Aptos" panose="020B0004020202020204" pitchFamily="34" charset="0"/>
              </a:rPr>
              <a:t>There are 3 different routes: </a:t>
            </a:r>
          </a:p>
          <a:p>
            <a:pPr marL="457200" indent="-457200">
              <a:buFont typeface="Arial" panose="020B0604020202020204" pitchFamily="34" charset="0"/>
              <a:buAutoNum type="arabicParenR"/>
            </a:pPr>
            <a:r>
              <a:rPr lang="en-GB" dirty="0">
                <a:latin typeface="Aptos" panose="020B0004020202020204" pitchFamily="34" charset="0"/>
              </a:rPr>
              <a:t>Significant hazard</a:t>
            </a:r>
          </a:p>
          <a:p>
            <a:pPr marL="457200" indent="-457200">
              <a:buFont typeface="Arial" panose="020B0604020202020204" pitchFamily="34" charset="0"/>
              <a:buAutoNum type="arabicParenR"/>
            </a:pPr>
            <a:r>
              <a:rPr lang="en-GB" dirty="0">
                <a:latin typeface="Aptos" panose="020B0004020202020204" pitchFamily="34" charset="0"/>
              </a:rPr>
              <a:t>Emergency hazard</a:t>
            </a:r>
          </a:p>
          <a:p>
            <a:pPr marL="457200" indent="-457200">
              <a:buAutoNum type="arabicParenR"/>
            </a:pPr>
            <a:r>
              <a:rPr lang="en-GB" dirty="0">
                <a:latin typeface="Aptos" panose="020B0004020202020204" pitchFamily="34" charset="0"/>
              </a:rPr>
              <a:t>Outside scope of Awaab’s Law</a:t>
            </a:r>
          </a:p>
          <a:p>
            <a:pPr marL="0" indent="0">
              <a:buNone/>
            </a:pPr>
            <a:endParaRPr lang="en-GB" dirty="0"/>
          </a:p>
        </p:txBody>
      </p:sp>
      <p:sp>
        <p:nvSpPr>
          <p:cNvPr id="3" name="Title 2">
            <a:extLst>
              <a:ext uri="{FF2B5EF4-FFF2-40B4-BE49-F238E27FC236}">
                <a16:creationId xmlns:a16="http://schemas.microsoft.com/office/drawing/2014/main" id="{2C03A671-85F8-0BB9-D562-503F44E03B64}"/>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Step 1: Categorize potential hazard</a:t>
            </a:r>
          </a:p>
        </p:txBody>
      </p:sp>
    </p:spTree>
    <p:extLst>
      <p:ext uri="{BB962C8B-B14F-4D97-AF65-F5344CB8AC3E}">
        <p14:creationId xmlns:p14="http://schemas.microsoft.com/office/powerpoint/2010/main" val="98576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1748D-805D-926C-53E0-9B9CB8855582}"/>
              </a:ext>
            </a:extLst>
          </p:cNvPr>
          <p:cNvSpPr>
            <a:spLocks noGrp="1"/>
          </p:cNvSpPr>
          <p:nvPr>
            <p:ph idx="1"/>
          </p:nvPr>
        </p:nvSpPr>
        <p:spPr/>
        <p:txBody>
          <a:bodyPr/>
          <a:lstStyle/>
          <a:p>
            <a:pPr marL="714375" indent="-452438">
              <a:buFont typeface="Courier New" panose="02070309020205020404" pitchFamily="49" charset="0"/>
              <a:buChar char="o"/>
            </a:pPr>
            <a:r>
              <a:rPr lang="en-GB" dirty="0"/>
              <a:t>gas leaks, </a:t>
            </a:r>
          </a:p>
          <a:p>
            <a:pPr marL="714375" indent="-452438">
              <a:buFont typeface="Courier New" panose="02070309020205020404" pitchFamily="49" charset="0"/>
              <a:buChar char="o"/>
            </a:pPr>
            <a:r>
              <a:rPr lang="en-GB" dirty="0"/>
              <a:t>broken boilers, </a:t>
            </a:r>
          </a:p>
          <a:p>
            <a:pPr marL="714375" indent="-452438">
              <a:buFont typeface="Courier New" panose="02070309020205020404" pitchFamily="49" charset="0"/>
              <a:buChar char="o"/>
            </a:pPr>
            <a:r>
              <a:rPr lang="en-GB" dirty="0"/>
              <a:t>total loss of water supply, </a:t>
            </a:r>
          </a:p>
          <a:p>
            <a:pPr marL="714375" indent="-452438">
              <a:buFont typeface="Courier New" panose="02070309020205020404" pitchFamily="49" charset="0"/>
              <a:buChar char="o"/>
            </a:pPr>
            <a:r>
              <a:rPr lang="en-GB" dirty="0"/>
              <a:t>electrical hazards, </a:t>
            </a:r>
          </a:p>
          <a:p>
            <a:pPr marL="714375" indent="-452438">
              <a:buFont typeface="Courier New" panose="02070309020205020404" pitchFamily="49" charset="0"/>
              <a:buChar char="o"/>
            </a:pPr>
            <a:r>
              <a:rPr lang="en-GB" dirty="0"/>
              <a:t>significant water leaks, </a:t>
            </a:r>
          </a:p>
          <a:p>
            <a:pPr marL="714375" indent="-452438">
              <a:buFont typeface="Courier New" panose="02070309020205020404" pitchFamily="49" charset="0"/>
              <a:buChar char="o"/>
            </a:pPr>
            <a:r>
              <a:rPr lang="en-GB" dirty="0"/>
              <a:t>broken external doors or windows where there is a risk to home security,</a:t>
            </a:r>
          </a:p>
          <a:p>
            <a:pPr marL="714375" indent="-452438">
              <a:buFont typeface="Courier New" panose="02070309020205020404" pitchFamily="49" charset="0"/>
              <a:buChar char="o"/>
            </a:pPr>
            <a:r>
              <a:rPr lang="en-GB" dirty="0"/>
              <a:t>serious damp and mould or structural defects.</a:t>
            </a:r>
          </a:p>
          <a:p>
            <a:endParaRPr lang="en-GB" dirty="0"/>
          </a:p>
        </p:txBody>
      </p:sp>
      <p:sp>
        <p:nvSpPr>
          <p:cNvPr id="3" name="Title 2">
            <a:extLst>
              <a:ext uri="{FF2B5EF4-FFF2-40B4-BE49-F238E27FC236}">
                <a16:creationId xmlns:a16="http://schemas.microsoft.com/office/drawing/2014/main" id="{C85B147B-69FB-60A2-C0EC-2C626D03B3D1}"/>
              </a:ext>
            </a:extLst>
          </p:cNvPr>
          <p:cNvSpPr>
            <a:spLocks noGrp="1"/>
          </p:cNvSpPr>
          <p:nvPr>
            <p:ph type="title"/>
          </p:nvPr>
        </p:nvSpPr>
        <p:spPr/>
        <p:txBody>
          <a:bodyPr/>
          <a:lstStyle/>
          <a:p>
            <a:r>
              <a:rPr lang="en-GB" dirty="0"/>
              <a:t>Emergency hazards-examples</a:t>
            </a:r>
          </a:p>
        </p:txBody>
      </p:sp>
    </p:spTree>
    <p:extLst>
      <p:ext uri="{BB962C8B-B14F-4D97-AF65-F5344CB8AC3E}">
        <p14:creationId xmlns:p14="http://schemas.microsoft.com/office/powerpoint/2010/main" val="18412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7BA8-2F12-BE70-0482-7DF814014B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AA5900-0ADB-DEBA-466E-0BC297E84F2C}"/>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dirty="0">
                <a:latin typeface="Aptos" panose="020B0004020202020204" pitchFamily="34" charset="0"/>
              </a:rPr>
              <a:t>Investigate any potential significant hazards within </a:t>
            </a:r>
            <a:r>
              <a:rPr lang="en-GB" b="1" dirty="0">
                <a:latin typeface="Aptos" panose="020B0004020202020204" pitchFamily="34" charset="0"/>
              </a:rPr>
              <a:t>10 working days </a:t>
            </a:r>
            <a:r>
              <a:rPr lang="en-GB" dirty="0">
                <a:latin typeface="Aptos" panose="020B0004020202020204" pitchFamily="34" charset="0"/>
              </a:rPr>
              <a:t>of becoming aware of them. </a:t>
            </a:r>
          </a:p>
          <a:p>
            <a:pPr marL="0" indent="0">
              <a:buNone/>
            </a:pPr>
            <a:r>
              <a:rPr lang="en-GB" dirty="0">
                <a:latin typeface="Aptos" panose="020B0004020202020204" pitchFamily="34" charset="0"/>
              </a:rPr>
              <a:t>Investigation need not be physical. If the tenant requests a physical inspection, further extended period of </a:t>
            </a:r>
            <a:r>
              <a:rPr lang="en-GB" b="1" dirty="0">
                <a:latin typeface="Aptos" panose="020B0004020202020204" pitchFamily="34" charset="0"/>
              </a:rPr>
              <a:t>10 working days</a:t>
            </a:r>
            <a:r>
              <a:rPr lang="en-GB" dirty="0">
                <a:latin typeface="Aptos" panose="020B0004020202020204" pitchFamily="34" charset="0"/>
              </a:rPr>
              <a:t>. </a:t>
            </a:r>
          </a:p>
          <a:p>
            <a:pPr marL="0" indent="0">
              <a:buNone/>
            </a:pPr>
            <a:r>
              <a:rPr lang="en-GB" dirty="0">
                <a:latin typeface="Aptos" panose="020B0004020202020204" pitchFamily="34" charset="0"/>
              </a:rPr>
              <a:t>Investigate any potential emergency hazards and, if the investigation confirms emergency hazards, undertake relevant safety work within </a:t>
            </a:r>
            <a:r>
              <a:rPr lang="en-GB" b="1" dirty="0">
                <a:latin typeface="Aptos" panose="020B0004020202020204" pitchFamily="34" charset="0"/>
              </a:rPr>
              <a:t>24 hours</a:t>
            </a:r>
            <a:r>
              <a:rPr lang="en-GB" dirty="0">
                <a:latin typeface="Aptos" panose="020B0004020202020204" pitchFamily="34" charset="0"/>
              </a:rPr>
              <a:t> of becoming aware of the hazard. </a:t>
            </a:r>
          </a:p>
          <a:p>
            <a:pPr marL="0" indent="0">
              <a:buNone/>
            </a:pPr>
            <a:r>
              <a:rPr lang="en-GB" dirty="0">
                <a:latin typeface="Aptos" panose="020B0004020202020204" pitchFamily="34" charset="0"/>
              </a:rPr>
              <a:t>If the investigation concludes that further investigation is required, that further investigation must be completed </a:t>
            </a:r>
            <a:r>
              <a:rPr lang="en-GB" b="1" dirty="0">
                <a:latin typeface="Aptos" panose="020B0004020202020204" pitchFamily="34" charset="0"/>
              </a:rPr>
              <a:t>as soon as reasonably practicable</a:t>
            </a:r>
            <a:r>
              <a:rPr lang="en-GB" dirty="0">
                <a:latin typeface="Aptos" panose="020B0004020202020204" pitchFamily="34" charset="0"/>
              </a:rPr>
              <a:t>. </a:t>
            </a:r>
          </a:p>
          <a:p>
            <a:pPr marL="0" indent="0">
              <a:buNone/>
            </a:pPr>
            <a:endParaRPr lang="en-GB" dirty="0"/>
          </a:p>
        </p:txBody>
      </p:sp>
      <p:sp>
        <p:nvSpPr>
          <p:cNvPr id="3" name="Title 2">
            <a:extLst>
              <a:ext uri="{FF2B5EF4-FFF2-40B4-BE49-F238E27FC236}">
                <a16:creationId xmlns:a16="http://schemas.microsoft.com/office/drawing/2014/main" id="{8F1A2B68-3238-FA8A-0B3F-227AFE80A7AF}"/>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Step 2: Investigate</a:t>
            </a:r>
          </a:p>
        </p:txBody>
      </p:sp>
    </p:spTree>
    <p:extLst>
      <p:ext uri="{BB962C8B-B14F-4D97-AF65-F5344CB8AC3E}">
        <p14:creationId xmlns:p14="http://schemas.microsoft.com/office/powerpoint/2010/main" val="367850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E3DC-B52B-3515-A8CD-A77F1AED25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7B98D-3659-9C2E-0A55-07FAE88C29A7}"/>
              </a:ext>
            </a:extLst>
          </p:cNvPr>
          <p:cNvSpPr>
            <a:spLocks noGrp="1"/>
          </p:cNvSpPr>
          <p:nvPr>
            <p:ph idx="1"/>
          </p:nvPr>
        </p:nvSpPr>
        <p:spPr/>
        <p:txBody>
          <a:bodyPr vert="horz" lIns="91440" tIns="45720" rIns="91440" bIns="45720" rtlCol="0" anchor="t">
            <a:normAutofit/>
          </a:bodyPr>
          <a:lstStyle/>
          <a:p>
            <a:pPr marL="0" indent="0">
              <a:buNone/>
            </a:pPr>
            <a:r>
              <a:rPr lang="en-GB" dirty="0">
                <a:latin typeface="Aptos" panose="020B0004020202020204" pitchFamily="34" charset="0"/>
              </a:rPr>
              <a:t>Awaab Ishak, a two-year-old boy from Rochdale, died from a respiratory condition caused by exposure to mould in 2020.</a:t>
            </a:r>
          </a:p>
          <a:p>
            <a:pPr marL="0" indent="0">
              <a:buNone/>
            </a:pPr>
            <a:r>
              <a:rPr lang="en-GB" dirty="0">
                <a:latin typeface="Aptos" panose="020B0004020202020204" pitchFamily="34" charset="0"/>
              </a:rPr>
              <a:t>"</a:t>
            </a:r>
            <a:r>
              <a:rPr lang="en-GB" i="1" dirty="0">
                <a:latin typeface="Aptos" panose="020B0004020202020204" pitchFamily="34" charset="0"/>
              </a:rPr>
              <a:t>How - in the UK in 2020 - does a two-year-old child die from exposure to mould in his home?</a:t>
            </a:r>
            <a:r>
              <a:rPr lang="en-GB" dirty="0">
                <a:latin typeface="Aptos" panose="020B0004020202020204" pitchFamily="34" charset="0"/>
              </a:rPr>
              <a:t>" Coroner Joanne Kearsley asked during the inquest.</a:t>
            </a:r>
          </a:p>
          <a:p>
            <a:pPr marL="0" indent="0">
              <a:buNone/>
            </a:pPr>
            <a:endParaRPr lang="en-GB" dirty="0"/>
          </a:p>
        </p:txBody>
      </p:sp>
      <p:sp>
        <p:nvSpPr>
          <p:cNvPr id="3" name="Title 2">
            <a:extLst>
              <a:ext uri="{FF2B5EF4-FFF2-40B4-BE49-F238E27FC236}">
                <a16:creationId xmlns:a16="http://schemas.microsoft.com/office/drawing/2014/main" id="{313C49D9-C494-982A-08BB-EB104701CD3F}"/>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What is Awaab’s Law?</a:t>
            </a:r>
          </a:p>
        </p:txBody>
      </p:sp>
    </p:spTree>
    <p:extLst>
      <p:ext uri="{BB962C8B-B14F-4D97-AF65-F5344CB8AC3E}">
        <p14:creationId xmlns:p14="http://schemas.microsoft.com/office/powerpoint/2010/main" val="108771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D59621-0069-0D9A-7381-A5798E8DF174}"/>
              </a:ext>
            </a:extLst>
          </p:cNvPr>
          <p:cNvSpPr>
            <a:spLocks noGrp="1"/>
          </p:cNvSpPr>
          <p:nvPr>
            <p:ph idx="1"/>
          </p:nvPr>
        </p:nvSpPr>
        <p:spPr>
          <a:xfrm>
            <a:off x="838200" y="2443942"/>
            <a:ext cx="10515600" cy="3640973"/>
          </a:xfrm>
        </p:spPr>
        <p:txBody>
          <a:bodyPr>
            <a:normAutofit fontScale="92500" lnSpcReduction="10000"/>
          </a:bodyPr>
          <a:lstStyle/>
          <a:p>
            <a:r>
              <a:rPr lang="en-US" dirty="0"/>
              <a:t>(a) “significant hazard” means, in relation to a social home, a relevant hazard that poses a </a:t>
            </a:r>
            <a:r>
              <a:rPr lang="en-US" u="sng" dirty="0"/>
              <a:t>significant risk of harm to the health or safety of an occupier</a:t>
            </a:r>
            <a:r>
              <a:rPr lang="en-US" dirty="0"/>
              <a:t> of the social home;</a:t>
            </a:r>
          </a:p>
          <a:p>
            <a:r>
              <a:rPr lang="en-US" dirty="0"/>
              <a:t>(b) “significant risk of harm” means a risk of harm to the occupier’s health or safety that a </a:t>
            </a:r>
            <a:r>
              <a:rPr lang="en-US" u="sng" dirty="0"/>
              <a:t>reasonable lessor with the relevant knowledge would take steps to make safe as a matter of urgency</a:t>
            </a:r>
            <a:r>
              <a:rPr lang="en-US" dirty="0"/>
              <a:t> (but not within 24 hours);</a:t>
            </a:r>
          </a:p>
          <a:p>
            <a:r>
              <a:rPr lang="en-US" dirty="0"/>
              <a:t>(c) “emergency hazard” means, in relation to a social home, a relevant hazard that poses an </a:t>
            </a:r>
            <a:r>
              <a:rPr lang="en-US" u="sng" dirty="0"/>
              <a:t>imminent and significant risk of harm to the health or safety of an occupier</a:t>
            </a:r>
            <a:r>
              <a:rPr lang="en-US" dirty="0"/>
              <a:t> of the social home;</a:t>
            </a:r>
          </a:p>
          <a:p>
            <a:r>
              <a:rPr lang="en-US" dirty="0"/>
              <a:t>(d) “imminent and significant risk of harm” means a risk of harm to the occupier’s health or safety that a </a:t>
            </a:r>
            <a:r>
              <a:rPr lang="en-US" u="sng" dirty="0"/>
              <a:t>reasonable lessor with the relevant knowledge would take steps to make safe within 24 hours</a:t>
            </a:r>
            <a:r>
              <a:rPr lang="en-US" dirty="0"/>
              <a:t>.</a:t>
            </a:r>
          </a:p>
          <a:p>
            <a:endParaRPr lang="en-US" dirty="0"/>
          </a:p>
        </p:txBody>
      </p:sp>
      <p:sp>
        <p:nvSpPr>
          <p:cNvPr id="3" name="Title 2">
            <a:extLst>
              <a:ext uri="{FF2B5EF4-FFF2-40B4-BE49-F238E27FC236}">
                <a16:creationId xmlns:a16="http://schemas.microsoft.com/office/drawing/2014/main" id="{8603A4E2-A38D-B53F-DC2E-BAAB03D4FF8B}"/>
              </a:ext>
            </a:extLst>
          </p:cNvPr>
          <p:cNvSpPr>
            <a:spLocks noGrp="1"/>
          </p:cNvSpPr>
          <p:nvPr>
            <p:ph type="title"/>
          </p:nvPr>
        </p:nvSpPr>
        <p:spPr/>
        <p:txBody>
          <a:bodyPr>
            <a:normAutofit fontScale="90000"/>
          </a:bodyPr>
          <a:lstStyle/>
          <a:p>
            <a:r>
              <a:rPr lang="en-US" b="1" dirty="0"/>
              <a:t>Regulation 3(1) – significant or emergency hazard?</a:t>
            </a:r>
          </a:p>
        </p:txBody>
      </p:sp>
    </p:spTree>
    <p:extLst>
      <p:ext uri="{BB962C8B-B14F-4D97-AF65-F5344CB8AC3E}">
        <p14:creationId xmlns:p14="http://schemas.microsoft.com/office/powerpoint/2010/main" val="273300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B83FF-3967-9B43-A05C-CB2A81D9B79C}"/>
              </a:ext>
            </a:extLst>
          </p:cNvPr>
          <p:cNvSpPr>
            <a:spLocks noGrp="1"/>
          </p:cNvSpPr>
          <p:nvPr>
            <p:ph idx="1"/>
          </p:nvPr>
        </p:nvSpPr>
        <p:spPr>
          <a:xfrm>
            <a:off x="838200" y="2335696"/>
            <a:ext cx="10515600" cy="4184374"/>
          </a:xfrm>
        </p:spPr>
        <p:txBody>
          <a:bodyPr>
            <a:normAutofit fontScale="92500"/>
          </a:bodyPr>
          <a:lstStyle/>
          <a:p>
            <a:r>
              <a:rPr lang="en-US" dirty="0"/>
              <a:t>Unless the work has been carried out within 3 working days after investigation, the landlord must provide a report.</a:t>
            </a:r>
          </a:p>
          <a:p>
            <a:r>
              <a:rPr lang="en-US" dirty="0"/>
              <a:t>To include ‘specified information’:</a:t>
            </a:r>
          </a:p>
          <a:p>
            <a:pPr marL="714375" lvl="2" indent="-238125"/>
            <a:r>
              <a:rPr lang="en-GB" dirty="0"/>
              <a:t>where the investigation was an emergency, standard or renewed investigation—</a:t>
            </a:r>
          </a:p>
          <a:p>
            <a:pPr lvl="2" fontAlgn="base"/>
            <a:r>
              <a:rPr lang="en-GB" dirty="0"/>
              <a:t>whether or not the investigation identified a significant hazard or emergency hazard, and</a:t>
            </a:r>
          </a:p>
          <a:p>
            <a:pPr lvl="2" fontAlgn="base"/>
            <a:r>
              <a:rPr lang="en-GB" dirty="0"/>
              <a:t>where such a hazard was identified, what that hazard is;</a:t>
            </a:r>
          </a:p>
          <a:p>
            <a:pPr fontAlgn="base"/>
            <a:r>
              <a:rPr lang="en-GB" dirty="0"/>
              <a:t>where further action is required under the Regulations, what that action is and a target timescale for beginning and completing the action;</a:t>
            </a:r>
          </a:p>
          <a:p>
            <a:pPr fontAlgn="base"/>
            <a:r>
              <a:rPr lang="en-GB" dirty="0"/>
              <a:t>Or that there is no further action required under these Regulations, and the reasons why;</a:t>
            </a:r>
          </a:p>
          <a:p>
            <a:pPr fontAlgn="base"/>
            <a:r>
              <a:rPr lang="en-GB" dirty="0"/>
              <a:t>information about how the lessee may contact the lessor.</a:t>
            </a:r>
          </a:p>
          <a:p>
            <a:pPr lvl="1"/>
            <a:endParaRPr lang="en-US" dirty="0"/>
          </a:p>
        </p:txBody>
      </p:sp>
      <p:sp>
        <p:nvSpPr>
          <p:cNvPr id="3" name="Title 2">
            <a:extLst>
              <a:ext uri="{FF2B5EF4-FFF2-40B4-BE49-F238E27FC236}">
                <a16:creationId xmlns:a16="http://schemas.microsoft.com/office/drawing/2014/main" id="{97BE83FB-980A-A178-8714-B4494149FED5}"/>
              </a:ext>
            </a:extLst>
          </p:cNvPr>
          <p:cNvSpPr>
            <a:spLocks noGrp="1"/>
          </p:cNvSpPr>
          <p:nvPr>
            <p:ph type="title"/>
          </p:nvPr>
        </p:nvSpPr>
        <p:spPr/>
        <p:txBody>
          <a:bodyPr/>
          <a:lstStyle/>
          <a:p>
            <a:r>
              <a:rPr lang="en-US" b="1" dirty="0"/>
              <a:t>Step 3: Report</a:t>
            </a:r>
          </a:p>
        </p:txBody>
      </p:sp>
    </p:spTree>
    <p:extLst>
      <p:ext uri="{BB962C8B-B14F-4D97-AF65-F5344CB8AC3E}">
        <p14:creationId xmlns:p14="http://schemas.microsoft.com/office/powerpoint/2010/main" val="7962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9827-8F38-BCDB-F58E-21A8F6B735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2532E-DECB-E7E1-848C-7B1E30FB4D3F}"/>
              </a:ext>
            </a:extLst>
          </p:cNvPr>
          <p:cNvSpPr>
            <a:spLocks noGrp="1"/>
          </p:cNvSpPr>
          <p:nvPr>
            <p:ph idx="1"/>
          </p:nvPr>
        </p:nvSpPr>
        <p:spPr>
          <a:xfrm>
            <a:off x="838200" y="2277036"/>
            <a:ext cx="10515600" cy="3807880"/>
          </a:xfrm>
        </p:spPr>
        <p:txBody>
          <a:bodyPr vert="horz" lIns="91440" tIns="45720" rIns="91440" bIns="45720" rtlCol="0" anchor="t">
            <a:normAutofit/>
          </a:bodyPr>
          <a:lstStyle/>
          <a:p>
            <a:pPr marL="0" indent="0">
              <a:buNone/>
            </a:pPr>
            <a:r>
              <a:rPr lang="en-GB" dirty="0">
                <a:latin typeface="Aptos" panose="020B0004020202020204" pitchFamily="34" charset="0"/>
              </a:rPr>
              <a:t>If the landlord’s investigation (within 10 working days) confirms a </a:t>
            </a:r>
            <a:r>
              <a:rPr lang="en-GB" b="1" dirty="0">
                <a:latin typeface="Aptos" panose="020B0004020202020204" pitchFamily="34" charset="0"/>
              </a:rPr>
              <a:t>significant hazard</a:t>
            </a:r>
            <a:r>
              <a:rPr lang="en-GB" dirty="0">
                <a:latin typeface="Aptos" panose="020B0004020202020204" pitchFamily="34" charset="0"/>
              </a:rPr>
              <a:t>, it must: </a:t>
            </a:r>
          </a:p>
          <a:p>
            <a:r>
              <a:rPr lang="en-GB" dirty="0">
                <a:latin typeface="Aptos" panose="020B0004020202020204" pitchFamily="34" charset="0"/>
              </a:rPr>
              <a:t>Complete relevant safety works and begin or take steps to begin any further supplementary works to prevent the hazard from reoccurring within </a:t>
            </a:r>
            <a:r>
              <a:rPr lang="en-GB" b="1" dirty="0">
                <a:latin typeface="Aptos" panose="020B0004020202020204" pitchFamily="34" charset="0"/>
              </a:rPr>
              <a:t>5 workings days </a:t>
            </a:r>
            <a:r>
              <a:rPr lang="en-GB" dirty="0">
                <a:latin typeface="Aptos" panose="020B0004020202020204" pitchFamily="34" charset="0"/>
              </a:rPr>
              <a:t>of concluding the investigation. </a:t>
            </a:r>
          </a:p>
          <a:p>
            <a:r>
              <a:rPr lang="en-GB" dirty="0">
                <a:latin typeface="Aptos" panose="020B0004020202020204" pitchFamily="34" charset="0"/>
              </a:rPr>
              <a:t>Where further supplementary works are required and it is not possible to begin them within 5 working days, the landlord must start these as soon as reasonably practicable and within </a:t>
            </a:r>
            <a:r>
              <a:rPr lang="en-GB" b="1" dirty="0">
                <a:latin typeface="Aptos" panose="020B0004020202020204" pitchFamily="34" charset="0"/>
              </a:rPr>
              <a:t>12 weeks </a:t>
            </a:r>
            <a:r>
              <a:rPr lang="en-GB" dirty="0">
                <a:latin typeface="Aptos" panose="020B0004020202020204" pitchFamily="34" charset="0"/>
              </a:rPr>
              <a:t>of the investigation concluding. </a:t>
            </a:r>
          </a:p>
          <a:p>
            <a:pPr marL="0" indent="0">
              <a:buNone/>
            </a:pPr>
            <a:endParaRPr lang="en-GB" dirty="0">
              <a:latin typeface="Aptos" panose="020B0004020202020204" pitchFamily="34" charset="0"/>
            </a:endParaRPr>
          </a:p>
          <a:p>
            <a:pPr marL="0" indent="0">
              <a:buNone/>
            </a:pPr>
            <a:endParaRPr lang="en-GB" dirty="0"/>
          </a:p>
        </p:txBody>
      </p:sp>
      <p:sp>
        <p:nvSpPr>
          <p:cNvPr id="3" name="Title 2">
            <a:extLst>
              <a:ext uri="{FF2B5EF4-FFF2-40B4-BE49-F238E27FC236}">
                <a16:creationId xmlns:a16="http://schemas.microsoft.com/office/drawing/2014/main" id="{23BA5232-CAB5-6BAC-16F8-045662FF7CAC}"/>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Step 4: Works </a:t>
            </a:r>
          </a:p>
        </p:txBody>
      </p:sp>
    </p:spTree>
    <p:extLst>
      <p:ext uri="{BB962C8B-B14F-4D97-AF65-F5344CB8AC3E}">
        <p14:creationId xmlns:p14="http://schemas.microsoft.com/office/powerpoint/2010/main" val="342563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81CFF-63B2-EA8D-3028-A70F212DA988}"/>
              </a:ext>
            </a:extLst>
          </p:cNvPr>
          <p:cNvSpPr>
            <a:spLocks noGrp="1"/>
          </p:cNvSpPr>
          <p:nvPr>
            <p:ph idx="1"/>
          </p:nvPr>
        </p:nvSpPr>
        <p:spPr>
          <a:xfrm>
            <a:off x="838200" y="2349500"/>
            <a:ext cx="10515600" cy="3735415"/>
          </a:xfrm>
        </p:spPr>
        <p:txBody>
          <a:bodyPr>
            <a:normAutofit fontScale="92500"/>
          </a:bodyPr>
          <a:lstStyle/>
          <a:p>
            <a:r>
              <a:rPr lang="en-US" dirty="0"/>
              <a:t>Reason for not completing works within 5 days: </a:t>
            </a:r>
            <a:r>
              <a:rPr lang="en-US" i="1" dirty="0"/>
              <a:t>all reasonable endeavors</a:t>
            </a:r>
          </a:p>
          <a:p>
            <a:pPr lvl="2"/>
            <a:r>
              <a:rPr lang="en-US" dirty="0"/>
              <a:t>Consent is required from another party</a:t>
            </a:r>
          </a:p>
          <a:p>
            <a:pPr lvl="2"/>
            <a:r>
              <a:rPr lang="en-US" dirty="0"/>
              <a:t>Subsequent investigation has found no significant or emergency hazard</a:t>
            </a:r>
          </a:p>
          <a:p>
            <a:pPr marL="266700" lvl="2" indent="-238125"/>
            <a:r>
              <a:rPr lang="en-US" dirty="0"/>
              <a:t>Safety work completed but further works required – property must be kept safe </a:t>
            </a:r>
          </a:p>
          <a:p>
            <a:pPr fontAlgn="base"/>
            <a:r>
              <a:rPr lang="en-US" dirty="0"/>
              <a:t>Supplemental preventative work to ensure hazard does not recur </a:t>
            </a:r>
            <a:r>
              <a:rPr lang="en-GB" dirty="0"/>
              <a:t>must be</a:t>
            </a:r>
            <a:r>
              <a:rPr lang="en-GB" i="1" dirty="0"/>
              <a:t> commenced</a:t>
            </a:r>
            <a:r>
              <a:rPr lang="en-GB" dirty="0"/>
              <a:t> either within </a:t>
            </a:r>
            <a:r>
              <a:rPr lang="en-GB" b="1" dirty="0"/>
              <a:t>5 working days </a:t>
            </a:r>
            <a:r>
              <a:rPr lang="en-GB" dirty="0"/>
              <a:t>of the completion of the </a:t>
            </a:r>
            <a:r>
              <a:rPr lang="en-GB" b="1" dirty="0"/>
              <a:t>investigation</a:t>
            </a:r>
            <a:r>
              <a:rPr lang="en-GB" dirty="0"/>
              <a:t>, or where this is not reasonably practical </a:t>
            </a:r>
            <a:r>
              <a:rPr lang="en-GB" i="1" dirty="0"/>
              <a:t>commenced</a:t>
            </a:r>
            <a:r>
              <a:rPr lang="en-GB" dirty="0"/>
              <a:t> as soon as reasonably practical and at least within 12 weeks of the completion of the investigation.</a:t>
            </a:r>
          </a:p>
          <a:p>
            <a:pPr fontAlgn="base"/>
            <a:r>
              <a:rPr lang="en-GB" dirty="0"/>
              <a:t>This work must then be completed within ‘a reasonable period’.</a:t>
            </a:r>
          </a:p>
          <a:p>
            <a:pPr fontAlgn="base"/>
            <a:r>
              <a:rPr lang="en-GB" dirty="0"/>
              <a:t>Tenant must be kept updated</a:t>
            </a:r>
          </a:p>
          <a:p>
            <a:pPr marL="266700" lvl="2" indent="-238125"/>
            <a:endParaRPr lang="en-US" dirty="0"/>
          </a:p>
        </p:txBody>
      </p:sp>
      <p:sp>
        <p:nvSpPr>
          <p:cNvPr id="3" name="Title 2">
            <a:extLst>
              <a:ext uri="{FF2B5EF4-FFF2-40B4-BE49-F238E27FC236}">
                <a16:creationId xmlns:a16="http://schemas.microsoft.com/office/drawing/2014/main" id="{95225600-34D6-DA6F-3F73-D75D44993153}"/>
              </a:ext>
            </a:extLst>
          </p:cNvPr>
          <p:cNvSpPr>
            <a:spLocks noGrp="1"/>
          </p:cNvSpPr>
          <p:nvPr>
            <p:ph type="title"/>
          </p:nvPr>
        </p:nvSpPr>
        <p:spPr/>
        <p:txBody>
          <a:bodyPr/>
          <a:lstStyle/>
          <a:p>
            <a:r>
              <a:rPr lang="en-US" b="1" dirty="0"/>
              <a:t>Step 4: Works</a:t>
            </a:r>
          </a:p>
        </p:txBody>
      </p:sp>
    </p:spTree>
    <p:extLst>
      <p:ext uri="{BB962C8B-B14F-4D97-AF65-F5344CB8AC3E}">
        <p14:creationId xmlns:p14="http://schemas.microsoft.com/office/powerpoint/2010/main" val="28426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DA0A-C8A4-7B34-8EDA-9050ADD38D6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38700-5842-ED9F-FBF0-E30D7C5888A8}"/>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b="1" dirty="0">
                <a:latin typeface="Aptos" panose="020B0004020202020204" pitchFamily="34" charset="0"/>
              </a:rPr>
              <a:t>Significant hazard</a:t>
            </a:r>
            <a:r>
              <a:rPr lang="en-GB" dirty="0">
                <a:latin typeface="Aptos" panose="020B0004020202020204" pitchFamily="34" charset="0"/>
              </a:rPr>
              <a:t>: if the property cannot be made safe within 5 working days, the landlord must offer suitable alternative accommodation until the significant hazard is fully resolved. </a:t>
            </a:r>
          </a:p>
          <a:p>
            <a:pPr marL="0" indent="0">
              <a:buNone/>
            </a:pPr>
            <a:endParaRPr lang="en-GB" dirty="0">
              <a:latin typeface="Aptos" panose="020B0004020202020204" pitchFamily="34" charset="0"/>
            </a:endParaRPr>
          </a:p>
          <a:p>
            <a:pPr marL="0" indent="0">
              <a:buNone/>
            </a:pPr>
            <a:r>
              <a:rPr lang="en-GB" b="1" dirty="0">
                <a:latin typeface="Aptos" panose="020B0004020202020204" pitchFamily="34" charset="0"/>
              </a:rPr>
              <a:t>Emergency hazard</a:t>
            </a:r>
            <a:r>
              <a:rPr lang="en-GB" dirty="0">
                <a:latin typeface="Aptos" panose="020B0004020202020204" pitchFamily="34" charset="0"/>
              </a:rPr>
              <a:t>: if the property cannot be made safe within 24 hours, the landlord must offer suitable alternative accommodation until the safety works are completed.</a:t>
            </a: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rPr>
              <a:t>Temporary accommodation provided at no cost to the tenant’s household - includes any family member who normally resides with the tenant.  </a:t>
            </a:r>
          </a:p>
        </p:txBody>
      </p:sp>
      <p:sp>
        <p:nvSpPr>
          <p:cNvPr id="3" name="Title 2">
            <a:extLst>
              <a:ext uri="{FF2B5EF4-FFF2-40B4-BE49-F238E27FC236}">
                <a16:creationId xmlns:a16="http://schemas.microsoft.com/office/drawing/2014/main" id="{795A8660-6B97-7F32-A81F-8065B457F33B}"/>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Step 5: Suitable Alternative Accommodation  </a:t>
            </a:r>
          </a:p>
        </p:txBody>
      </p:sp>
    </p:spTree>
    <p:extLst>
      <p:ext uri="{BB962C8B-B14F-4D97-AF65-F5344CB8AC3E}">
        <p14:creationId xmlns:p14="http://schemas.microsoft.com/office/powerpoint/2010/main" val="355325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5D66E-572B-8523-A226-1FA73B982DEF}"/>
              </a:ext>
            </a:extLst>
          </p:cNvPr>
          <p:cNvSpPr>
            <a:spLocks noGrp="1"/>
          </p:cNvSpPr>
          <p:nvPr>
            <p:ph idx="1"/>
          </p:nvPr>
        </p:nvSpPr>
        <p:spPr>
          <a:xfrm>
            <a:off x="838200" y="2247900"/>
            <a:ext cx="10515600" cy="3837015"/>
          </a:xfrm>
        </p:spPr>
        <p:txBody>
          <a:bodyPr>
            <a:normAutofit/>
          </a:bodyPr>
          <a:lstStyle/>
          <a:p>
            <a:r>
              <a:rPr lang="en-GB" dirty="0"/>
              <a:t>Where the landlord believes that occupiers may be in occupation after the initial remediation period, or that the property won’t be wholly unoccupied for the rehousing period, they must give the tenant information as follows:</a:t>
            </a:r>
          </a:p>
          <a:p>
            <a:pPr marL="0" indent="0">
              <a:buNone/>
            </a:pPr>
            <a:endParaRPr lang="en-GB" dirty="0"/>
          </a:p>
          <a:p>
            <a:pPr lvl="1"/>
            <a:r>
              <a:rPr lang="en-GB" dirty="0"/>
              <a:t>Where the landlord thinks that action by the occupier can sufficiently mitigate the risk of harm, information about the actions that should be taken until the relevant safety work is completed; or</a:t>
            </a:r>
            <a:br>
              <a:rPr lang="en-GB" dirty="0"/>
            </a:br>
            <a:endParaRPr lang="en-GB" dirty="0"/>
          </a:p>
          <a:p>
            <a:pPr lvl="1"/>
            <a:r>
              <a:rPr lang="en-GB" dirty="0"/>
              <a:t>Where if such actions can’t sufficiently mitigate the risk of harm, information about any action that can reasonably be taken, or avoided, by the occupiers to reduce the risk of harm.</a:t>
            </a:r>
            <a:endParaRPr lang="en-US" dirty="0"/>
          </a:p>
        </p:txBody>
      </p:sp>
      <p:sp>
        <p:nvSpPr>
          <p:cNvPr id="3" name="Title 2">
            <a:extLst>
              <a:ext uri="{FF2B5EF4-FFF2-40B4-BE49-F238E27FC236}">
                <a16:creationId xmlns:a16="http://schemas.microsoft.com/office/drawing/2014/main" id="{D6490E0A-FCF0-141A-2E27-BB25E2A172A3}"/>
              </a:ext>
            </a:extLst>
          </p:cNvPr>
          <p:cNvSpPr>
            <a:spLocks noGrp="1"/>
          </p:cNvSpPr>
          <p:nvPr>
            <p:ph type="title"/>
          </p:nvPr>
        </p:nvSpPr>
        <p:spPr/>
        <p:txBody>
          <a:bodyPr>
            <a:normAutofit fontScale="90000"/>
          </a:bodyPr>
          <a:lstStyle/>
          <a:p>
            <a:pPr fontAlgn="base"/>
            <a:r>
              <a:rPr lang="en-US" dirty="0"/>
              <a:t>Step 5: </a:t>
            </a:r>
            <a:r>
              <a:rPr lang="en-GB" b="1" dirty="0"/>
              <a:t>Safety advice to occupiers</a:t>
            </a:r>
            <a:br>
              <a:rPr lang="en-GB" dirty="0"/>
            </a:br>
            <a:endParaRPr lang="en-US" dirty="0"/>
          </a:p>
        </p:txBody>
      </p:sp>
    </p:spTree>
    <p:extLst>
      <p:ext uri="{BB962C8B-B14F-4D97-AF65-F5344CB8AC3E}">
        <p14:creationId xmlns:p14="http://schemas.microsoft.com/office/powerpoint/2010/main" val="23594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A42D-32AB-5792-8CC6-1E56F2E4C5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0D0F5C-23D6-B24B-8BAD-23294609BC2D}"/>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r>
              <a:rPr lang="en-GB" dirty="0">
                <a:latin typeface="Aptos" panose="020B0004020202020204" pitchFamily="34" charset="0"/>
              </a:rPr>
              <a:t>The significant/emergency hazard is resolved, all safety works are completed, and the obligation to provide alternative accommodation ends. </a:t>
            </a:r>
          </a:p>
          <a:p>
            <a:pPr marL="0" indent="0">
              <a:buNone/>
            </a:pPr>
            <a:endParaRPr lang="en-GB" dirty="0">
              <a:latin typeface="Aptos" panose="020B0004020202020204" pitchFamily="34" charset="0"/>
            </a:endParaRPr>
          </a:p>
          <a:p>
            <a:pPr marL="0" indent="0">
              <a:buNone/>
            </a:pPr>
            <a:endParaRPr lang="en-GB" dirty="0"/>
          </a:p>
        </p:txBody>
      </p:sp>
      <p:sp>
        <p:nvSpPr>
          <p:cNvPr id="3" name="Title 2">
            <a:extLst>
              <a:ext uri="{FF2B5EF4-FFF2-40B4-BE49-F238E27FC236}">
                <a16:creationId xmlns:a16="http://schemas.microsoft.com/office/drawing/2014/main" id="{0ACBED23-8486-46ED-1A6C-5949317897E7}"/>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Step 5: Completion of works</a:t>
            </a:r>
          </a:p>
        </p:txBody>
      </p:sp>
    </p:spTree>
    <p:extLst>
      <p:ext uri="{BB962C8B-B14F-4D97-AF65-F5344CB8AC3E}">
        <p14:creationId xmlns:p14="http://schemas.microsoft.com/office/powerpoint/2010/main" val="181050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57399F5-E4D9-CC09-8CEB-237979B19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745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09127-AC3F-698D-C9E0-1F99147882E9}"/>
              </a:ext>
            </a:extLst>
          </p:cNvPr>
          <p:cNvSpPr>
            <a:spLocks noGrp="1"/>
          </p:cNvSpPr>
          <p:nvPr>
            <p:ph idx="1"/>
          </p:nvPr>
        </p:nvSpPr>
        <p:spPr/>
        <p:txBody>
          <a:bodyPr/>
          <a:lstStyle/>
          <a:p>
            <a:r>
              <a:rPr lang="en-US" dirty="0"/>
              <a:t>If aware of matter before 27 October 2025:</a:t>
            </a:r>
          </a:p>
          <a:p>
            <a:pPr fontAlgn="base"/>
            <a:r>
              <a:rPr lang="en-GB" dirty="0"/>
              <a:t>For an emergency investigation, the ‘first report’ will be when reported after 27 October, or from date of knowledge of material change</a:t>
            </a:r>
          </a:p>
          <a:p>
            <a:pPr fontAlgn="base"/>
            <a:r>
              <a:rPr lang="en-GB" dirty="0"/>
              <a:t>For a standard investigation, the start point is where a concern is first reported after 27 October, or where the landlord becomes aware of a material change after 27 Oct to an issue it was previously aware of.</a:t>
            </a:r>
          </a:p>
          <a:p>
            <a:endParaRPr lang="en-US" dirty="0"/>
          </a:p>
        </p:txBody>
      </p:sp>
      <p:sp>
        <p:nvSpPr>
          <p:cNvPr id="3" name="Title 2">
            <a:extLst>
              <a:ext uri="{FF2B5EF4-FFF2-40B4-BE49-F238E27FC236}">
                <a16:creationId xmlns:a16="http://schemas.microsoft.com/office/drawing/2014/main" id="{8F402A23-C536-6107-91B3-090ACB4E9529}"/>
              </a:ext>
            </a:extLst>
          </p:cNvPr>
          <p:cNvSpPr>
            <a:spLocks noGrp="1"/>
          </p:cNvSpPr>
          <p:nvPr>
            <p:ph type="title"/>
          </p:nvPr>
        </p:nvSpPr>
        <p:spPr/>
        <p:txBody>
          <a:bodyPr/>
          <a:lstStyle/>
          <a:p>
            <a:r>
              <a:rPr lang="en-US" dirty="0"/>
              <a:t>Transitional period</a:t>
            </a:r>
          </a:p>
        </p:txBody>
      </p:sp>
    </p:spTree>
    <p:extLst>
      <p:ext uri="{BB962C8B-B14F-4D97-AF65-F5344CB8AC3E}">
        <p14:creationId xmlns:p14="http://schemas.microsoft.com/office/powerpoint/2010/main" val="84477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5476-EE0A-8EE1-7ED9-731D87857B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7AEECD-38D0-310A-BCF1-8B848901F9F1}"/>
              </a:ext>
            </a:extLst>
          </p:cNvPr>
          <p:cNvSpPr>
            <a:spLocks noGrp="1"/>
          </p:cNvSpPr>
          <p:nvPr>
            <p:ph idx="1"/>
          </p:nvPr>
        </p:nvSpPr>
        <p:spPr>
          <a:xfrm>
            <a:off x="838200" y="2443942"/>
            <a:ext cx="10515600" cy="3640973"/>
          </a:xfrm>
        </p:spPr>
        <p:txBody>
          <a:bodyPr>
            <a:normAutofit/>
          </a:bodyPr>
          <a:lstStyle/>
          <a:p>
            <a:r>
              <a:rPr lang="en-GB" dirty="0">
                <a:latin typeface="Aptos" panose="020B0004020202020204" pitchFamily="34" charset="0"/>
              </a:rPr>
              <a:t>General principle: (</a:t>
            </a:r>
            <a:r>
              <a:rPr lang="en-GB" i="1" dirty="0">
                <a:latin typeface="Aptos" panose="020B0004020202020204" pitchFamily="34" charset="0"/>
              </a:rPr>
              <a:t>Wallace v Manchester City Council </a:t>
            </a:r>
            <a:r>
              <a:rPr lang="en-GB" dirty="0">
                <a:latin typeface="Aptos" panose="020B0004020202020204" pitchFamily="34" charset="0"/>
              </a:rPr>
              <a:t>[1998] EWCA </a:t>
            </a:r>
            <a:r>
              <a:rPr lang="en-GB" dirty="0" err="1">
                <a:latin typeface="Aptos" panose="020B0004020202020204" pitchFamily="34" charset="0"/>
              </a:rPr>
              <a:t>Civ</a:t>
            </a:r>
            <a:r>
              <a:rPr lang="en-GB" dirty="0">
                <a:latin typeface="Aptos" panose="020B0004020202020204" pitchFamily="34" charset="0"/>
              </a:rPr>
              <a:t> 1166)</a:t>
            </a:r>
          </a:p>
          <a:p>
            <a:pPr lvl="1"/>
            <a:r>
              <a:rPr lang="en-GB" dirty="0">
                <a:latin typeface="Aptos" panose="020B0004020202020204" pitchFamily="34" charset="0"/>
              </a:rPr>
              <a:t>1) global assessment;</a:t>
            </a:r>
          </a:p>
          <a:p>
            <a:pPr lvl="1"/>
            <a:r>
              <a:rPr lang="en-GB" dirty="0">
                <a:latin typeface="Aptos" panose="020B0004020202020204" pitchFamily="34" charset="0"/>
              </a:rPr>
              <a:t>2) notional reduction in rent; or </a:t>
            </a:r>
          </a:p>
          <a:p>
            <a:pPr lvl="1"/>
            <a:r>
              <a:rPr lang="en-GB" dirty="0">
                <a:latin typeface="Aptos" panose="020B0004020202020204" pitchFamily="34" charset="0"/>
              </a:rPr>
              <a:t>3) combination of both.</a:t>
            </a:r>
          </a:p>
          <a:p>
            <a:r>
              <a:rPr lang="en-GB" dirty="0">
                <a:latin typeface="Aptos" panose="020B0004020202020204" pitchFamily="34" charset="0"/>
              </a:rPr>
              <a:t>“The object of awarding damages against a landlord for breach of his covenant to repair is not to punish the landlord but, so far as money can, to restore the tenant to the position he would have been in had there been no breach.” (</a:t>
            </a:r>
            <a:r>
              <a:rPr lang="en-GB" i="1" dirty="0">
                <a:latin typeface="Aptos" panose="020B0004020202020204" pitchFamily="34" charset="0"/>
              </a:rPr>
              <a:t>Calabar Properties Ltd v Stitcher </a:t>
            </a:r>
            <a:r>
              <a:rPr lang="en-GB" dirty="0">
                <a:latin typeface="Aptos" panose="020B0004020202020204" pitchFamily="34" charset="0"/>
              </a:rPr>
              <a:t>[1984] 1 WLR 287)</a:t>
            </a:r>
          </a:p>
        </p:txBody>
      </p:sp>
      <p:sp>
        <p:nvSpPr>
          <p:cNvPr id="3" name="Title 2">
            <a:extLst>
              <a:ext uri="{FF2B5EF4-FFF2-40B4-BE49-F238E27FC236}">
                <a16:creationId xmlns:a16="http://schemas.microsoft.com/office/drawing/2014/main" id="{2C26A0CD-290B-E974-0163-9361CBE7FF99}"/>
              </a:ext>
            </a:extLst>
          </p:cNvPr>
          <p:cNvSpPr>
            <a:spLocks noGrp="1"/>
          </p:cNvSpPr>
          <p:nvPr>
            <p:ph type="title"/>
          </p:nvPr>
        </p:nvSpPr>
        <p:spPr/>
        <p:txBody>
          <a:bodyPr/>
          <a:lstStyle/>
          <a:p>
            <a:r>
              <a:rPr lang="en-GB" dirty="0">
                <a:latin typeface="Aptos" panose="020B0004020202020204" pitchFamily="34" charset="0"/>
              </a:rPr>
              <a:t>Quantum </a:t>
            </a:r>
          </a:p>
        </p:txBody>
      </p:sp>
    </p:spTree>
    <p:extLst>
      <p:ext uri="{BB962C8B-B14F-4D97-AF65-F5344CB8AC3E}">
        <p14:creationId xmlns:p14="http://schemas.microsoft.com/office/powerpoint/2010/main" val="264687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6127D1-4A06-4526-48F3-1CE4A5CB2DAF}"/>
              </a:ext>
            </a:extLst>
          </p:cNvPr>
          <p:cNvSpPr>
            <a:spLocks noGrp="1"/>
          </p:cNvSpPr>
          <p:nvPr>
            <p:ph idx="1"/>
          </p:nvPr>
        </p:nvSpPr>
        <p:spPr>
          <a:xfrm>
            <a:off x="838200" y="2689412"/>
            <a:ext cx="10515600" cy="3395503"/>
          </a:xfrm>
        </p:spPr>
        <p:txBody>
          <a:bodyPr/>
          <a:lstStyle/>
          <a:p>
            <a:pPr marL="0" indent="0">
              <a:buNone/>
            </a:pPr>
            <a:r>
              <a:rPr lang="en-GB" dirty="0">
                <a:latin typeface="Aptos" panose="020B0004020202020204" pitchFamily="34" charset="0"/>
              </a:rPr>
              <a:t>Awaab’s Law came into force on 27 October 2025. </a:t>
            </a:r>
          </a:p>
          <a:p>
            <a:pPr marL="0" indent="0">
              <a:buNone/>
            </a:pPr>
            <a:r>
              <a:rPr lang="en-GB" dirty="0">
                <a:latin typeface="Aptos" panose="020B0004020202020204" pitchFamily="34" charset="0"/>
              </a:rPr>
              <a:t>The regulations require social landlords to fix reported damp, mould and emergency repairs within strict timeframes.</a:t>
            </a:r>
          </a:p>
          <a:p>
            <a:endParaRPr lang="en-US" dirty="0"/>
          </a:p>
        </p:txBody>
      </p:sp>
      <p:sp>
        <p:nvSpPr>
          <p:cNvPr id="3" name="Title 2">
            <a:extLst>
              <a:ext uri="{FF2B5EF4-FFF2-40B4-BE49-F238E27FC236}">
                <a16:creationId xmlns:a16="http://schemas.microsoft.com/office/drawing/2014/main" id="{CEC5EFEE-EB01-6DAA-8C37-BD3866A50B6F}"/>
              </a:ext>
            </a:extLst>
          </p:cNvPr>
          <p:cNvSpPr>
            <a:spLocks noGrp="1"/>
          </p:cNvSpPr>
          <p:nvPr>
            <p:ph type="title"/>
          </p:nvPr>
        </p:nvSpPr>
        <p:spPr>
          <a:xfrm>
            <a:off x="838200" y="1709048"/>
            <a:ext cx="10515600" cy="1265510"/>
          </a:xfrm>
        </p:spPr>
        <p:txBody>
          <a:bodyPr>
            <a:normAutofit fontScale="90000"/>
          </a:bodyPr>
          <a:lstStyle/>
          <a:p>
            <a:r>
              <a:rPr lang="en-GB" b="1" dirty="0">
                <a:latin typeface="Aptos" panose="020B0004020202020204" pitchFamily="34" charset="0"/>
              </a:rPr>
              <a:t>The Hazards in Social Housing (Prescribed Requirements) (England) Regulations 2025</a:t>
            </a:r>
            <a:br>
              <a:rPr lang="en-GB" dirty="0">
                <a:latin typeface="Aptos" panose="020B0004020202020204" pitchFamily="34" charset="0"/>
              </a:rPr>
            </a:br>
            <a:endParaRPr lang="en-US" dirty="0"/>
          </a:p>
        </p:txBody>
      </p:sp>
    </p:spTree>
    <p:extLst>
      <p:ext uri="{BB962C8B-B14F-4D97-AF65-F5344CB8AC3E}">
        <p14:creationId xmlns:p14="http://schemas.microsoft.com/office/powerpoint/2010/main" val="2773771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F2AC-EAC5-14EA-33F1-67AA8B00FA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C3528-8586-0CF7-8DF6-1EA533049D9D}"/>
              </a:ext>
            </a:extLst>
          </p:cNvPr>
          <p:cNvSpPr>
            <a:spLocks noGrp="1"/>
          </p:cNvSpPr>
          <p:nvPr>
            <p:ph idx="1"/>
          </p:nvPr>
        </p:nvSpPr>
        <p:spPr>
          <a:xfrm>
            <a:off x="838200" y="2443942"/>
            <a:ext cx="10515600" cy="3640973"/>
          </a:xfrm>
        </p:spPr>
        <p:txBody>
          <a:bodyPr>
            <a:normAutofit/>
          </a:bodyPr>
          <a:lstStyle/>
          <a:p>
            <a:r>
              <a:rPr lang="en-GB" dirty="0">
                <a:latin typeface="Aptos" panose="020B0004020202020204" pitchFamily="34" charset="0"/>
              </a:rPr>
              <a:t>Fitness for Human Habitation: </a:t>
            </a:r>
          </a:p>
          <a:p>
            <a:pPr lvl="1"/>
            <a:r>
              <a:rPr lang="en-GB" dirty="0">
                <a:latin typeface="Aptos" panose="020B0004020202020204" pitchFamily="34" charset="0"/>
              </a:rPr>
              <a:t>100% rent reduction - </a:t>
            </a:r>
            <a:r>
              <a:rPr lang="en-GB" i="1" dirty="0" err="1">
                <a:latin typeface="Aptos" panose="020B0004020202020204" pitchFamily="34" charset="0"/>
              </a:rPr>
              <a:t>Dezitter</a:t>
            </a:r>
            <a:r>
              <a:rPr lang="en-GB" i="1" dirty="0">
                <a:latin typeface="Aptos" panose="020B0004020202020204" pitchFamily="34" charset="0"/>
              </a:rPr>
              <a:t> v Hammersmith and Fulham Homes </a:t>
            </a:r>
            <a:r>
              <a:rPr lang="en-GB" dirty="0">
                <a:latin typeface="Aptos" panose="020B0004020202020204" pitchFamily="34" charset="0"/>
              </a:rPr>
              <a:t>(2023) (Feb 2024, LAG 34) </a:t>
            </a:r>
          </a:p>
          <a:p>
            <a:pPr lvl="1"/>
            <a:r>
              <a:rPr lang="en-GB" dirty="0">
                <a:latin typeface="Aptos" panose="020B0004020202020204" pitchFamily="34" charset="0"/>
              </a:rPr>
              <a:t>90% - ‘considerable proportion of rent’ - </a:t>
            </a:r>
            <a:r>
              <a:rPr lang="en-GB" i="1" dirty="0">
                <a:latin typeface="Aptos" panose="020B0004020202020204" pitchFamily="34" charset="0"/>
              </a:rPr>
              <a:t>E v LB Lambeth </a:t>
            </a:r>
            <a:r>
              <a:rPr lang="en-GB" dirty="0">
                <a:latin typeface="Aptos" panose="020B0004020202020204" pitchFamily="34" charset="0"/>
              </a:rPr>
              <a:t>(Wandsworth CC, 17 April 2024) </a:t>
            </a:r>
          </a:p>
          <a:p>
            <a:r>
              <a:rPr lang="en-GB" dirty="0">
                <a:latin typeface="Aptos" panose="020B0004020202020204" pitchFamily="34" charset="0"/>
              </a:rPr>
              <a:t>Awaab’s Law:</a:t>
            </a:r>
          </a:p>
          <a:p>
            <a:pPr lvl="1"/>
            <a:r>
              <a:rPr lang="en-GB" dirty="0">
                <a:latin typeface="Aptos" panose="020B0004020202020204" pitchFamily="34" charset="0"/>
              </a:rPr>
              <a:t>How will the general principle be applied? </a:t>
            </a:r>
          </a:p>
          <a:p>
            <a:pPr lvl="1"/>
            <a:r>
              <a:rPr lang="en-GB" dirty="0">
                <a:latin typeface="Aptos" panose="020B0004020202020204" pitchFamily="34" charset="0"/>
              </a:rPr>
              <a:t>Distinction between an emergency hazard and a potential significant hazard? </a:t>
            </a:r>
          </a:p>
          <a:p>
            <a:pPr lvl="1"/>
            <a:r>
              <a:rPr lang="en-GB" dirty="0">
                <a:latin typeface="Aptos" panose="020B0004020202020204" pitchFamily="34" charset="0"/>
              </a:rPr>
              <a:t>Overlap between different covenants?  </a:t>
            </a:r>
          </a:p>
        </p:txBody>
      </p:sp>
      <p:sp>
        <p:nvSpPr>
          <p:cNvPr id="3" name="Title 2">
            <a:extLst>
              <a:ext uri="{FF2B5EF4-FFF2-40B4-BE49-F238E27FC236}">
                <a16:creationId xmlns:a16="http://schemas.microsoft.com/office/drawing/2014/main" id="{0F126DE5-C23A-A243-3CC9-F66BAE013D1E}"/>
              </a:ext>
            </a:extLst>
          </p:cNvPr>
          <p:cNvSpPr>
            <a:spLocks noGrp="1"/>
          </p:cNvSpPr>
          <p:nvPr>
            <p:ph type="title"/>
          </p:nvPr>
        </p:nvSpPr>
        <p:spPr/>
        <p:txBody>
          <a:bodyPr/>
          <a:lstStyle/>
          <a:p>
            <a:r>
              <a:rPr lang="en-GB" dirty="0">
                <a:latin typeface="Aptos" panose="020B0004020202020204" pitchFamily="34" charset="0"/>
              </a:rPr>
              <a:t>Quantum </a:t>
            </a:r>
          </a:p>
        </p:txBody>
      </p:sp>
    </p:spTree>
    <p:extLst>
      <p:ext uri="{BB962C8B-B14F-4D97-AF65-F5344CB8AC3E}">
        <p14:creationId xmlns:p14="http://schemas.microsoft.com/office/powerpoint/2010/main" val="739829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F3A4D5-B9FE-13E9-CA67-A783FF8E9303}"/>
              </a:ext>
            </a:extLst>
          </p:cNvPr>
          <p:cNvSpPr>
            <a:spLocks noGrp="1"/>
          </p:cNvSpPr>
          <p:nvPr>
            <p:ph idx="1"/>
          </p:nvPr>
        </p:nvSpPr>
        <p:spPr/>
        <p:txBody>
          <a:bodyPr/>
          <a:lstStyle/>
          <a:p>
            <a:r>
              <a:rPr lang="en-US" dirty="0"/>
              <a:t>Timescales</a:t>
            </a:r>
          </a:p>
          <a:p>
            <a:r>
              <a:rPr lang="en-US" dirty="0"/>
              <a:t>Formality </a:t>
            </a:r>
            <a:r>
              <a:rPr lang="en-US"/>
              <a:t>and structure</a:t>
            </a:r>
            <a:endParaRPr lang="en-US" dirty="0"/>
          </a:p>
          <a:p>
            <a:r>
              <a:rPr lang="en-US" dirty="0"/>
              <a:t>Reporting</a:t>
            </a:r>
          </a:p>
          <a:p>
            <a:endParaRPr lang="en-US" dirty="0"/>
          </a:p>
        </p:txBody>
      </p:sp>
      <p:sp>
        <p:nvSpPr>
          <p:cNvPr id="3" name="Title 2">
            <a:extLst>
              <a:ext uri="{FF2B5EF4-FFF2-40B4-BE49-F238E27FC236}">
                <a16:creationId xmlns:a16="http://schemas.microsoft.com/office/drawing/2014/main" id="{1DCB85A5-0F69-667A-2214-40EED43C5B3C}"/>
              </a:ext>
            </a:extLst>
          </p:cNvPr>
          <p:cNvSpPr>
            <a:spLocks noGrp="1"/>
          </p:cNvSpPr>
          <p:nvPr>
            <p:ph type="title"/>
          </p:nvPr>
        </p:nvSpPr>
        <p:spPr/>
        <p:txBody>
          <a:bodyPr/>
          <a:lstStyle/>
          <a:p>
            <a:r>
              <a:rPr lang="en-US" dirty="0"/>
              <a:t>What has changed?</a:t>
            </a:r>
          </a:p>
        </p:txBody>
      </p:sp>
    </p:spTree>
    <p:extLst>
      <p:ext uri="{BB962C8B-B14F-4D97-AF65-F5344CB8AC3E}">
        <p14:creationId xmlns:p14="http://schemas.microsoft.com/office/powerpoint/2010/main" val="324362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B147B-69FB-60A2-C0EC-2C626D03B3D1}"/>
              </a:ext>
            </a:extLst>
          </p:cNvPr>
          <p:cNvSpPr>
            <a:spLocks noGrp="1"/>
          </p:cNvSpPr>
          <p:nvPr>
            <p:ph type="title"/>
          </p:nvPr>
        </p:nvSpPr>
        <p:spPr>
          <a:xfrm>
            <a:off x="838200" y="3017591"/>
            <a:ext cx="10515600" cy="822817"/>
          </a:xfrm>
        </p:spPr>
        <p:txBody>
          <a:bodyPr>
            <a:normAutofit fontScale="90000"/>
          </a:bodyPr>
          <a:lstStyle/>
          <a:p>
            <a:r>
              <a:rPr lang="en-US" sz="5400">
                <a:latin typeface="Aptos" panose="020B0004020202020204" pitchFamily="34" charset="0"/>
              </a:rPr>
              <a:t>Questions</a:t>
            </a:r>
            <a:endParaRPr lang="en-GB" sz="5400">
              <a:latin typeface="Aptos" panose="020B0004020202020204" pitchFamily="34" charset="0"/>
            </a:endParaRPr>
          </a:p>
        </p:txBody>
      </p:sp>
    </p:spTree>
    <p:extLst>
      <p:ext uri="{BB962C8B-B14F-4D97-AF65-F5344CB8AC3E}">
        <p14:creationId xmlns:p14="http://schemas.microsoft.com/office/powerpoint/2010/main" val="166127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D93A-19AD-75EB-47D7-1B28E98503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A1222-8D3C-5135-2BE0-C4A66F0A2DB7}"/>
              </a:ext>
            </a:extLst>
          </p:cNvPr>
          <p:cNvSpPr>
            <a:spLocks noGrp="1"/>
          </p:cNvSpPr>
          <p:nvPr>
            <p:ph idx="1"/>
          </p:nvPr>
        </p:nvSpPr>
        <p:spPr>
          <a:xfrm>
            <a:off x="838200" y="2875280"/>
            <a:ext cx="10515600" cy="3768435"/>
          </a:xfrm>
        </p:spPr>
        <p:txBody>
          <a:bodyPr>
            <a:normAutofit/>
          </a:bodyPr>
          <a:lstStyle/>
          <a:p>
            <a:pPr marL="457200" indent="-457200">
              <a:buAutoNum type="arabicParenR"/>
            </a:pPr>
            <a:r>
              <a:rPr lang="en-US" sz="2800" dirty="0">
                <a:solidFill>
                  <a:srgbClr val="027F9F"/>
                </a:solidFill>
                <a:latin typeface="Aptos" panose="020B0004020202020204" pitchFamily="34" charset="0"/>
              </a:rPr>
              <a:t>s 9A LTA 1985 – the implied covenant </a:t>
            </a:r>
          </a:p>
          <a:p>
            <a:pPr marL="457200" indent="-457200">
              <a:buAutoNum type="arabicParenR"/>
            </a:pPr>
            <a:r>
              <a:rPr lang="en-US" sz="2800" dirty="0">
                <a:solidFill>
                  <a:srgbClr val="027F9F"/>
                </a:solidFill>
                <a:latin typeface="Aptos" panose="020B0004020202020204" pitchFamily="34" charset="0"/>
              </a:rPr>
              <a:t>s 10 LTA 1985 &amp; HHSRS – prescribed hazards </a:t>
            </a:r>
          </a:p>
          <a:p>
            <a:pPr marL="457200" indent="-457200">
              <a:buAutoNum type="arabicParenR"/>
            </a:pPr>
            <a:r>
              <a:rPr lang="en-US" sz="2800" dirty="0">
                <a:solidFill>
                  <a:srgbClr val="027F9F"/>
                </a:solidFill>
                <a:latin typeface="Aptos" panose="020B0004020202020204" pitchFamily="34" charset="0"/>
              </a:rPr>
              <a:t>s 2(1) HA 2004 – definition of “hazard”</a:t>
            </a:r>
          </a:p>
          <a:p>
            <a:endParaRPr lang="en-GB" dirty="0"/>
          </a:p>
        </p:txBody>
      </p:sp>
      <p:sp>
        <p:nvSpPr>
          <p:cNvPr id="3" name="Title 2">
            <a:extLst>
              <a:ext uri="{FF2B5EF4-FFF2-40B4-BE49-F238E27FC236}">
                <a16:creationId xmlns:a16="http://schemas.microsoft.com/office/drawing/2014/main" id="{B1930432-C3B4-0FC1-7003-852F489F455D}"/>
              </a:ext>
            </a:extLst>
          </p:cNvPr>
          <p:cNvSpPr>
            <a:spLocks noGrp="1"/>
          </p:cNvSpPr>
          <p:nvPr>
            <p:ph type="title"/>
          </p:nvPr>
        </p:nvSpPr>
        <p:spPr>
          <a:xfrm>
            <a:off x="838200" y="1611292"/>
            <a:ext cx="10515600" cy="1004908"/>
          </a:xfrm>
        </p:spPr>
        <p:txBody>
          <a:bodyPr>
            <a:normAutofit fontScale="90000"/>
          </a:bodyPr>
          <a:lstStyle/>
          <a:p>
            <a:r>
              <a:rPr lang="en-GB" b="1" dirty="0">
                <a:latin typeface="Aptos" panose="020B0004020202020204" pitchFamily="34" charset="0"/>
              </a:rPr>
              <a:t>RECAP</a:t>
            </a:r>
            <a:br>
              <a:rPr lang="en-GB" b="1" dirty="0">
                <a:latin typeface="Aptos" panose="020B0004020202020204" pitchFamily="34" charset="0"/>
              </a:rPr>
            </a:br>
            <a:r>
              <a:rPr lang="en-GB" b="1" dirty="0">
                <a:latin typeface="Aptos" panose="020B0004020202020204" pitchFamily="34" charset="0"/>
              </a:rPr>
              <a:t>Fitness for Human Habitation</a:t>
            </a:r>
          </a:p>
        </p:txBody>
      </p:sp>
    </p:spTree>
    <p:extLst>
      <p:ext uri="{BB962C8B-B14F-4D97-AF65-F5344CB8AC3E}">
        <p14:creationId xmlns:p14="http://schemas.microsoft.com/office/powerpoint/2010/main" val="196122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1748D-805D-926C-53E0-9B9CB8855582}"/>
              </a:ext>
            </a:extLst>
          </p:cNvPr>
          <p:cNvSpPr>
            <a:spLocks noGrp="1"/>
          </p:cNvSpPr>
          <p:nvPr>
            <p:ph idx="1"/>
          </p:nvPr>
        </p:nvSpPr>
        <p:spPr/>
        <p:txBody>
          <a:bodyPr>
            <a:normAutofit/>
          </a:bodyPr>
          <a:lstStyle/>
          <a:p>
            <a:pPr marL="457200" indent="-457200">
              <a:buAutoNum type="arabicParenBoth"/>
            </a:pPr>
            <a:r>
              <a:rPr lang="en-GB" dirty="0">
                <a:latin typeface="Aptos" panose="020B0004020202020204" pitchFamily="34" charset="0"/>
              </a:rPr>
              <a:t>In a lease to which this section applies of a dwelling in England (see section 9B), there is </a:t>
            </a:r>
            <a:r>
              <a:rPr lang="en-GB" b="1" u="sng" dirty="0">
                <a:latin typeface="Aptos" panose="020B0004020202020204" pitchFamily="34" charset="0"/>
              </a:rPr>
              <a:t>implied a covenant </a:t>
            </a:r>
            <a:r>
              <a:rPr lang="en-GB" dirty="0">
                <a:latin typeface="Aptos" panose="020B0004020202020204" pitchFamily="34" charset="0"/>
              </a:rPr>
              <a:t>by the lessor that the dwelling—</a:t>
            </a:r>
          </a:p>
          <a:p>
            <a:pPr marL="457200" indent="-457200">
              <a:buAutoNum type="arabicParenBoth"/>
            </a:pPr>
            <a:endParaRPr lang="en-GB" dirty="0">
              <a:latin typeface="Aptos" panose="020B0004020202020204" pitchFamily="34" charset="0"/>
            </a:endParaRPr>
          </a:p>
          <a:p>
            <a:pPr marL="0" indent="0">
              <a:buNone/>
            </a:pPr>
            <a:r>
              <a:rPr lang="en-GB" dirty="0">
                <a:latin typeface="Aptos" panose="020B0004020202020204" pitchFamily="34" charset="0"/>
              </a:rPr>
              <a:t>        (a) </a:t>
            </a:r>
            <a:r>
              <a:rPr lang="en-GB" b="1" u="sng" dirty="0">
                <a:latin typeface="Aptos" panose="020B0004020202020204" pitchFamily="34" charset="0"/>
              </a:rPr>
              <a:t>is fit for human habitation at the time the lease is granted </a:t>
            </a:r>
            <a:r>
              <a:rPr lang="en-GB" dirty="0">
                <a:latin typeface="Aptos" panose="020B0004020202020204" pitchFamily="34" charset="0"/>
              </a:rPr>
              <a:t>or otherwise   </a:t>
            </a:r>
          </a:p>
          <a:p>
            <a:pPr marL="0" indent="0">
              <a:buNone/>
            </a:pPr>
            <a:r>
              <a:rPr lang="en-GB" dirty="0">
                <a:latin typeface="Aptos" panose="020B0004020202020204" pitchFamily="34" charset="0"/>
              </a:rPr>
              <a:t>        created or, if later, at the beginning of the term of the lease, and</a:t>
            </a:r>
          </a:p>
          <a:p>
            <a:pPr marL="0" indent="0">
              <a:buNone/>
            </a:pPr>
            <a:endParaRPr lang="en-GB" sz="100" dirty="0">
              <a:latin typeface="Aptos" panose="020B0004020202020204" pitchFamily="34" charset="0"/>
            </a:endParaRPr>
          </a:p>
          <a:p>
            <a:pPr marL="0" indent="0">
              <a:buNone/>
            </a:pPr>
            <a:r>
              <a:rPr lang="en-GB" dirty="0">
                <a:latin typeface="Aptos" panose="020B0004020202020204" pitchFamily="34" charset="0"/>
              </a:rPr>
              <a:t>        (b) </a:t>
            </a:r>
            <a:r>
              <a:rPr lang="en-GB" b="1" u="sng" dirty="0">
                <a:latin typeface="Aptos" panose="020B0004020202020204" pitchFamily="34" charset="0"/>
              </a:rPr>
              <a:t>will remain fit for human habitation during the term of the lease</a:t>
            </a:r>
            <a:r>
              <a:rPr lang="en-GB" dirty="0">
                <a:latin typeface="Aptos" panose="020B0004020202020204" pitchFamily="34" charset="0"/>
              </a:rPr>
              <a:t>.</a:t>
            </a:r>
          </a:p>
          <a:p>
            <a:pPr marL="0" indent="0">
              <a:buNone/>
            </a:pPr>
            <a:endParaRPr lang="en-GB" dirty="0"/>
          </a:p>
        </p:txBody>
      </p:sp>
      <p:sp>
        <p:nvSpPr>
          <p:cNvPr id="3" name="Title 2">
            <a:extLst>
              <a:ext uri="{FF2B5EF4-FFF2-40B4-BE49-F238E27FC236}">
                <a16:creationId xmlns:a16="http://schemas.microsoft.com/office/drawing/2014/main" id="{C85B147B-69FB-60A2-C0EC-2C626D03B3D1}"/>
              </a:ext>
            </a:extLst>
          </p:cNvPr>
          <p:cNvSpPr>
            <a:spLocks noGrp="1"/>
          </p:cNvSpPr>
          <p:nvPr>
            <p:ph type="title"/>
          </p:nvPr>
        </p:nvSpPr>
        <p:spPr/>
        <p:txBody>
          <a:bodyPr/>
          <a:lstStyle/>
          <a:p>
            <a:r>
              <a:rPr lang="en-GB" b="1" dirty="0">
                <a:latin typeface="Aptos" panose="020B0004020202020204" pitchFamily="34" charset="0"/>
              </a:rPr>
              <a:t>s 9A LTA 1985 – the implied covenant </a:t>
            </a:r>
          </a:p>
        </p:txBody>
      </p:sp>
    </p:spTree>
    <p:extLst>
      <p:ext uri="{BB962C8B-B14F-4D97-AF65-F5344CB8AC3E}">
        <p14:creationId xmlns:p14="http://schemas.microsoft.com/office/powerpoint/2010/main" val="223866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D0B74-8703-62F7-7101-A5726296F7E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1068B4-3D08-76C0-579B-BAD97A5BFE57}"/>
              </a:ext>
            </a:extLst>
          </p:cNvPr>
          <p:cNvSpPr>
            <a:spLocks noGrp="1"/>
          </p:cNvSpPr>
          <p:nvPr>
            <p:ph idx="1"/>
          </p:nvPr>
        </p:nvSpPr>
        <p:spPr>
          <a:xfrm>
            <a:off x="838200" y="2433432"/>
            <a:ext cx="10515600" cy="3651483"/>
          </a:xfrm>
        </p:spPr>
        <p:txBody>
          <a:bodyPr vert="horz" lIns="91440" tIns="45720" rIns="91440" bIns="45720" rtlCol="0" anchor="t">
            <a:normAutofit fontScale="92500" lnSpcReduction="20000"/>
          </a:bodyPr>
          <a:lstStyle/>
          <a:p>
            <a:pPr marL="457200" indent="-457200">
              <a:buAutoNum type="arabicParenBoth"/>
            </a:pPr>
            <a:r>
              <a:rPr lang="en-GB" sz="2000" dirty="0">
                <a:latin typeface="Aptos" panose="020B0004020202020204" pitchFamily="34" charset="0"/>
              </a:rPr>
              <a:t>In determining whether a house or dwelling is unfit for human habitation, regard shall be had to its condition in respect of the following matters—</a:t>
            </a:r>
          </a:p>
          <a:p>
            <a:pPr marL="0" indent="0">
              <a:buNone/>
            </a:pPr>
            <a:endParaRPr lang="en-GB" sz="2000" dirty="0">
              <a:latin typeface="Aptos" panose="020B0004020202020204" pitchFamily="34" charset="0"/>
              <a:ea typeface="Open Sans"/>
              <a:cs typeface="Open Sans"/>
            </a:endParaRPr>
          </a:p>
          <a:p>
            <a:pPr marL="0" indent="0">
              <a:buNone/>
            </a:pPr>
            <a:endParaRPr lang="en-GB" sz="2000" dirty="0">
              <a:latin typeface="Aptos" panose="020B0004020202020204" pitchFamily="34" charset="0"/>
              <a:ea typeface="Open Sans"/>
              <a:cs typeface="Open Sans"/>
            </a:endParaRPr>
          </a:p>
          <a:p>
            <a:pPr marL="0" indent="0">
              <a:buNone/>
            </a:pPr>
            <a:endParaRPr lang="en-GB" sz="2000" dirty="0">
              <a:latin typeface="Aptos" panose="020B0004020202020204" pitchFamily="34" charset="0"/>
              <a:ea typeface="Open Sans"/>
              <a:cs typeface="Open Sans"/>
            </a:endParaRPr>
          </a:p>
          <a:p>
            <a:pPr marL="0" indent="0">
              <a:buNone/>
            </a:pPr>
            <a:endParaRPr lang="en-GB" sz="2000" dirty="0">
              <a:latin typeface="Aptos" panose="020B0004020202020204" pitchFamily="34" charset="0"/>
              <a:ea typeface="Open Sans"/>
              <a:cs typeface="Open Sans"/>
            </a:endParaRPr>
          </a:p>
          <a:p>
            <a:pPr marL="0" indent="0">
              <a:buNone/>
            </a:pPr>
            <a:endParaRPr lang="en-GB" sz="2000" dirty="0">
              <a:latin typeface="Aptos" panose="020B0004020202020204" pitchFamily="34" charset="0"/>
              <a:ea typeface="Open Sans"/>
              <a:cs typeface="Open Sans"/>
            </a:endParaRPr>
          </a:p>
          <a:p>
            <a:pPr marL="0" indent="0">
              <a:buNone/>
            </a:pPr>
            <a:endParaRPr lang="en-GB" sz="2000">
              <a:latin typeface="Aptos" panose="020B0004020202020204" pitchFamily="34" charset="0"/>
              <a:ea typeface="Open Sans"/>
              <a:cs typeface="Open Sans"/>
            </a:endParaRPr>
          </a:p>
          <a:p>
            <a:pPr marL="0" indent="0">
              <a:buNone/>
            </a:pPr>
            <a:endParaRPr lang="en-GB" sz="2000">
              <a:latin typeface="Aptos" panose="020B0004020202020204" pitchFamily="34" charset="0"/>
              <a:ea typeface="Open Sans"/>
              <a:cs typeface="Open Sans"/>
            </a:endParaRPr>
          </a:p>
          <a:p>
            <a:pPr marL="0" indent="0">
              <a:buNone/>
            </a:pPr>
            <a:r>
              <a:rPr lang="en-GB" sz="2000" dirty="0">
                <a:latin typeface="Aptos" panose="020B0004020202020204" pitchFamily="34" charset="0"/>
                <a:ea typeface="Open Sans"/>
                <a:cs typeface="Open Sans"/>
              </a:rPr>
              <a:t>and the house or dwelling shall be regarded as unfit for human habitation if, and only if, it is </a:t>
            </a:r>
            <a:r>
              <a:rPr lang="en-GB" sz="2000" b="1" u="sng" dirty="0">
                <a:latin typeface="Aptos" panose="020B0004020202020204" pitchFamily="34" charset="0"/>
                <a:ea typeface="Open Sans"/>
                <a:cs typeface="Open Sans"/>
              </a:rPr>
              <a:t>so far defective </a:t>
            </a:r>
            <a:r>
              <a:rPr lang="en-GB" sz="2000" dirty="0">
                <a:latin typeface="Aptos" panose="020B0004020202020204" pitchFamily="34" charset="0"/>
                <a:ea typeface="Open Sans"/>
                <a:cs typeface="Open Sans"/>
              </a:rPr>
              <a:t>in one or more of those matters that it is </a:t>
            </a:r>
            <a:r>
              <a:rPr lang="en-GB" sz="2000" b="1" u="sng" dirty="0">
                <a:latin typeface="Aptos" panose="020B0004020202020204" pitchFamily="34" charset="0"/>
                <a:ea typeface="Open Sans"/>
                <a:cs typeface="Open Sans"/>
              </a:rPr>
              <a:t>not reasonably suitable for occupation in that condition</a:t>
            </a:r>
            <a:r>
              <a:rPr lang="en-GB" sz="2000" dirty="0">
                <a:latin typeface="Aptos" panose="020B0004020202020204" pitchFamily="34" charset="0"/>
                <a:ea typeface="Open Sans"/>
                <a:cs typeface="Open Sans"/>
              </a:rPr>
              <a:t>. </a:t>
            </a:r>
            <a:endParaRPr lang="en-GB" sz="2000" dirty="0">
              <a:solidFill>
                <a:srgbClr val="FF0000"/>
              </a:solidFill>
              <a:latin typeface="Aptos" panose="020B0004020202020204" pitchFamily="34" charset="0"/>
            </a:endParaRPr>
          </a:p>
          <a:p>
            <a:pPr marL="0" indent="0">
              <a:buNone/>
            </a:pPr>
            <a:endParaRPr lang="en-GB" sz="2000" dirty="0">
              <a:latin typeface="Aptos" panose="020B0004020202020204" pitchFamily="34" charset="0"/>
            </a:endParaRPr>
          </a:p>
          <a:p>
            <a:pPr marL="0" indent="0">
              <a:buNone/>
            </a:pPr>
            <a:endParaRPr lang="en-GB" sz="2000" dirty="0">
              <a:latin typeface="Aptos" panose="020B0004020202020204" pitchFamily="34" charset="0"/>
            </a:endParaRPr>
          </a:p>
          <a:p>
            <a:pPr marL="0" indent="0">
              <a:buNone/>
            </a:pPr>
            <a:endParaRPr lang="en-GB" sz="2000" dirty="0">
              <a:latin typeface="Aptos" panose="020B0004020202020204" pitchFamily="34" charset="0"/>
            </a:endParaRPr>
          </a:p>
        </p:txBody>
      </p:sp>
      <p:sp>
        <p:nvSpPr>
          <p:cNvPr id="3" name="Title 2">
            <a:extLst>
              <a:ext uri="{FF2B5EF4-FFF2-40B4-BE49-F238E27FC236}">
                <a16:creationId xmlns:a16="http://schemas.microsoft.com/office/drawing/2014/main" id="{CD7E7F12-247E-A715-D7F2-1668BB9ACB78}"/>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 10 LTA 1985 – prescribed hazards</a:t>
            </a:r>
          </a:p>
        </p:txBody>
      </p:sp>
      <p:graphicFrame>
        <p:nvGraphicFramePr>
          <p:cNvPr id="5" name="Table 4">
            <a:extLst>
              <a:ext uri="{FF2B5EF4-FFF2-40B4-BE49-F238E27FC236}">
                <a16:creationId xmlns:a16="http://schemas.microsoft.com/office/drawing/2014/main" id="{BD205937-AAF7-F2E7-A8B8-BF50D163BA66}"/>
              </a:ext>
            </a:extLst>
          </p:cNvPr>
          <p:cNvGraphicFramePr>
            <a:graphicFrameLocks noGrp="1"/>
          </p:cNvGraphicFramePr>
          <p:nvPr/>
        </p:nvGraphicFramePr>
        <p:xfrm>
          <a:off x="943897" y="3034627"/>
          <a:ext cx="10274709" cy="2301240"/>
        </p:xfrm>
        <a:graphic>
          <a:graphicData uri="http://schemas.openxmlformats.org/drawingml/2006/table">
            <a:tbl>
              <a:tblPr firstRow="1" bandRow="1">
                <a:tableStyleId>{2D5ABB26-0587-4C30-8999-92F81FD0307C}</a:tableStyleId>
              </a:tblPr>
              <a:tblGrid>
                <a:gridCol w="4483509">
                  <a:extLst>
                    <a:ext uri="{9D8B030D-6E8A-4147-A177-3AD203B41FA5}">
                      <a16:colId xmlns:a16="http://schemas.microsoft.com/office/drawing/2014/main" val="3215238919"/>
                    </a:ext>
                  </a:extLst>
                </a:gridCol>
                <a:gridCol w="5791200">
                  <a:extLst>
                    <a:ext uri="{9D8B030D-6E8A-4147-A177-3AD203B41FA5}">
                      <a16:colId xmlns:a16="http://schemas.microsoft.com/office/drawing/2014/main" val="2333781242"/>
                    </a:ext>
                  </a:extLst>
                </a:gridCol>
              </a:tblGrid>
              <a:tr h="1488212">
                <a:tc>
                  <a:txBody>
                    <a:bodyPr/>
                    <a:lstStyle/>
                    <a:p>
                      <a:endParaRPr lang="en-GB" sz="5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endParaRP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repair		</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stability </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freedom from damp </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internal arrangement</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natural lighting</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ventilation </a:t>
                      </a:r>
                    </a:p>
                  </a:txBody>
                  <a:tcPr/>
                </a:tc>
                <a:tc>
                  <a:txBody>
                    <a:bodyPr/>
                    <a:lstStyle/>
                    <a:p>
                      <a:endParaRPr lang="en-GB" sz="5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endParaRP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water supply</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drainage and sanitary conveniences </a:t>
                      </a: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facilities for preparation and cooking of food and for the disposal of waste water</a:t>
                      </a:r>
                    </a:p>
                    <a:p>
                      <a:endPar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endParaRPr>
                    </a:p>
                    <a:p>
                      <a:r>
                        <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 </a:t>
                      </a:r>
                      <a:r>
                        <a:rPr lang="en-GB" sz="2000" b="1" u="sng"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rPr>
                        <a:t>any prescribed hazard </a:t>
                      </a:r>
                      <a:endParaRPr lang="en-GB" sz="200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endParaRPr>
                    </a:p>
                    <a:p>
                      <a:endParaRPr lang="en-GB" sz="2000" dirty="0">
                        <a:solidFill>
                          <a:srgbClr val="0081A3"/>
                        </a:solidFill>
                        <a:latin typeface="Aptos" panose="020B0004020202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4082091"/>
                  </a:ext>
                </a:extLst>
              </a:tr>
            </a:tbl>
          </a:graphicData>
        </a:graphic>
      </p:graphicFrame>
    </p:spTree>
    <p:extLst>
      <p:ext uri="{BB962C8B-B14F-4D97-AF65-F5344CB8AC3E}">
        <p14:creationId xmlns:p14="http://schemas.microsoft.com/office/powerpoint/2010/main" val="306449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2688B-296F-B573-4C9E-51152F1CEB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5582D-2CE2-5E96-039B-FF099E0546C8}"/>
              </a:ext>
            </a:extLst>
          </p:cNvPr>
          <p:cNvSpPr>
            <a:spLocks noGrp="1"/>
          </p:cNvSpPr>
          <p:nvPr>
            <p:ph idx="1"/>
          </p:nvPr>
        </p:nvSpPr>
        <p:spPr>
          <a:xfrm>
            <a:off x="838200" y="2433432"/>
            <a:ext cx="10515600" cy="3651483"/>
          </a:xfrm>
        </p:spPr>
        <p:txBody>
          <a:bodyPr vert="horz" lIns="91440" tIns="45720" rIns="91440" bIns="45720" rtlCol="0" anchor="t">
            <a:normAutofit/>
          </a:bodyPr>
          <a:lstStyle/>
          <a:p>
            <a:pPr marL="0" indent="0">
              <a:buNone/>
            </a:pPr>
            <a:endParaRPr lang="en-GB" dirty="0">
              <a:latin typeface="Aptos" panose="020B0004020202020204" pitchFamily="34" charset="0"/>
              <a:ea typeface="Open Sans"/>
              <a:cs typeface="Open Sans"/>
            </a:endParaRPr>
          </a:p>
          <a:p>
            <a:pPr marL="0" indent="0">
              <a:buNone/>
            </a:pPr>
            <a:r>
              <a:rPr lang="en-GB" dirty="0">
                <a:latin typeface="Aptos" panose="020B0004020202020204" pitchFamily="34" charset="0"/>
                <a:ea typeface="Open Sans"/>
                <a:cs typeface="Open Sans"/>
              </a:rPr>
              <a:t>(2) </a:t>
            </a:r>
            <a:r>
              <a:rPr lang="en-GB" b="1" u="sng" dirty="0">
                <a:latin typeface="Aptos" panose="020B0004020202020204" pitchFamily="34" charset="0"/>
                <a:ea typeface="Open Sans"/>
                <a:cs typeface="Open Sans"/>
              </a:rPr>
              <a:t>prescribed hazard</a:t>
            </a:r>
            <a:r>
              <a:rPr lang="en-GB" b="1" dirty="0">
                <a:latin typeface="Aptos" panose="020B0004020202020204" pitchFamily="34" charset="0"/>
                <a:ea typeface="Open Sans"/>
                <a:cs typeface="Open Sans"/>
              </a:rPr>
              <a:t> </a:t>
            </a:r>
            <a:r>
              <a:rPr lang="en-GB" dirty="0">
                <a:latin typeface="Aptos" panose="020B0004020202020204" pitchFamily="34" charset="0"/>
                <a:ea typeface="Open Sans"/>
                <a:cs typeface="Open Sans"/>
              </a:rPr>
              <a:t>= any hazard prescribed by The Housing Health and Safety Rating System (England) Regulations 2005  (“HHSRS”)</a:t>
            </a: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ea typeface="Open Sans"/>
                <a:cs typeface="Open Sans"/>
              </a:rPr>
              <a:t>(3) The definition of “hazard” in section 2(1) of the Housing Act 2004 applies for the purposes of subsection (2) as though the reference to a potential occupier were omitted </a:t>
            </a: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p:txBody>
      </p:sp>
      <p:sp>
        <p:nvSpPr>
          <p:cNvPr id="3" name="Title 2">
            <a:extLst>
              <a:ext uri="{FF2B5EF4-FFF2-40B4-BE49-F238E27FC236}">
                <a16:creationId xmlns:a16="http://schemas.microsoft.com/office/drawing/2014/main" id="{DEEEB37C-59A6-EC85-AE65-B3EB9E566193}"/>
              </a:ext>
            </a:extLst>
          </p:cNvPr>
          <p:cNvSpPr>
            <a:spLocks noGrp="1"/>
          </p:cNvSpPr>
          <p:nvPr>
            <p:ph type="title"/>
          </p:nvPr>
        </p:nvSpPr>
        <p:spPr>
          <a:xfrm>
            <a:off x="838200" y="1610615"/>
            <a:ext cx="10515600" cy="822817"/>
          </a:xfrm>
        </p:spPr>
        <p:txBody>
          <a:bodyPr/>
          <a:lstStyle/>
          <a:p>
            <a:r>
              <a:rPr lang="en-GB" b="1">
                <a:latin typeface="Aptos" panose="020B0004020202020204" pitchFamily="34" charset="0"/>
              </a:rPr>
              <a:t>s 10 LTA 1985 – prescribed hazards</a:t>
            </a:r>
          </a:p>
        </p:txBody>
      </p:sp>
    </p:spTree>
    <p:extLst>
      <p:ext uri="{BB962C8B-B14F-4D97-AF65-F5344CB8AC3E}">
        <p14:creationId xmlns:p14="http://schemas.microsoft.com/office/powerpoint/2010/main" val="357708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04796-DB83-D862-BD3A-8C6AF756A5E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335F5-76B3-59FA-B124-07A107D697DB}"/>
              </a:ext>
            </a:extLst>
          </p:cNvPr>
          <p:cNvSpPr>
            <a:spLocks noGrp="1"/>
          </p:cNvSpPr>
          <p:nvPr>
            <p:ph idx="1"/>
          </p:nvPr>
        </p:nvSpPr>
        <p:spPr>
          <a:xfrm>
            <a:off x="838200" y="2433432"/>
            <a:ext cx="10515600" cy="3651483"/>
          </a:xfrm>
        </p:spPr>
        <p:txBody>
          <a:bodyPr vert="horz" lIns="91440" tIns="45720" rIns="91440" bIns="45720" rtlCol="0" anchor="t">
            <a:normAutofit fontScale="85000" lnSpcReduction="20000"/>
          </a:bodyPr>
          <a:lstStyle/>
          <a:p>
            <a:pPr marL="0" indent="0" algn="just">
              <a:buNone/>
            </a:pPr>
            <a:r>
              <a:rPr lang="en-GB" dirty="0">
                <a:latin typeface="Aptos" panose="020B0004020202020204" pitchFamily="34" charset="0"/>
                <a:ea typeface="Open Sans"/>
                <a:cs typeface="Open Sans"/>
              </a:rPr>
              <a:t>(1) In this Act – </a:t>
            </a:r>
          </a:p>
          <a:p>
            <a:pPr marL="457200" lvl="1" indent="0" algn="just">
              <a:buNone/>
            </a:pPr>
            <a:r>
              <a:rPr lang="en-GB" dirty="0">
                <a:latin typeface="Aptos" panose="020B0004020202020204" pitchFamily="34" charset="0"/>
                <a:ea typeface="Open Sans"/>
                <a:cs typeface="Open Sans"/>
              </a:rPr>
              <a:t>“</a:t>
            </a:r>
            <a:r>
              <a:rPr lang="en-GB" b="1" dirty="0">
                <a:latin typeface="Aptos" panose="020B0004020202020204" pitchFamily="34" charset="0"/>
                <a:ea typeface="Open Sans"/>
                <a:cs typeface="Open Sans"/>
              </a:rPr>
              <a:t>category 1 hazard</a:t>
            </a:r>
            <a:r>
              <a:rPr lang="en-GB" dirty="0">
                <a:latin typeface="Aptos" panose="020B0004020202020204" pitchFamily="34" charset="0"/>
                <a:ea typeface="Open Sans"/>
                <a:cs typeface="Open Sans"/>
              </a:rPr>
              <a:t>” means a hazard of a prescribed description which falls within a prescribed band as a result of achieving, under a prescribed method for calculating the seriousness of hazards of that description, a numerical score of or above a prescribed amount;</a:t>
            </a:r>
          </a:p>
          <a:p>
            <a:pPr marL="457200" lvl="1" indent="0" algn="just">
              <a:buNone/>
            </a:pPr>
            <a:endParaRPr lang="en-GB" dirty="0">
              <a:latin typeface="Aptos" panose="020B0004020202020204" pitchFamily="34" charset="0"/>
              <a:ea typeface="Open Sans"/>
              <a:cs typeface="Open Sans"/>
            </a:endParaRPr>
          </a:p>
          <a:p>
            <a:pPr marL="457200" lvl="1" indent="0" algn="just">
              <a:buNone/>
            </a:pPr>
            <a:r>
              <a:rPr lang="en-GB" dirty="0">
                <a:latin typeface="Aptos" panose="020B0004020202020204" pitchFamily="34" charset="0"/>
                <a:ea typeface="Open Sans"/>
                <a:cs typeface="Open Sans"/>
              </a:rPr>
              <a:t>“</a:t>
            </a:r>
            <a:r>
              <a:rPr lang="en-GB" b="1" dirty="0">
                <a:latin typeface="Aptos" panose="020B0004020202020204" pitchFamily="34" charset="0"/>
                <a:ea typeface="Open Sans"/>
                <a:cs typeface="Open Sans"/>
              </a:rPr>
              <a:t>category 2 hazard</a:t>
            </a:r>
            <a:r>
              <a:rPr lang="en-GB" dirty="0">
                <a:latin typeface="Aptos" panose="020B0004020202020204" pitchFamily="34" charset="0"/>
                <a:ea typeface="Open Sans"/>
                <a:cs typeface="Open Sans"/>
              </a:rPr>
              <a:t>” means a hazard of a prescribed description which falls within a prescribed band as a result of achieving, under a prescribed method for calculating the seriousness of hazards of that description, a numerical score below the minimum amount prescribed for a category 1 hazard of that description; and</a:t>
            </a:r>
          </a:p>
          <a:p>
            <a:pPr marL="457200" lvl="1" indent="0" algn="just">
              <a:buNone/>
            </a:pPr>
            <a:endParaRPr lang="en-GB" dirty="0">
              <a:latin typeface="Aptos" panose="020B0004020202020204" pitchFamily="34" charset="0"/>
              <a:ea typeface="Open Sans"/>
              <a:cs typeface="Open Sans"/>
            </a:endParaRPr>
          </a:p>
          <a:p>
            <a:pPr marL="457200" lvl="1" indent="0">
              <a:buNone/>
            </a:pPr>
            <a:r>
              <a:rPr lang="en-GB" dirty="0">
                <a:latin typeface="Aptos" panose="020B0004020202020204" pitchFamily="34" charset="0"/>
                <a:ea typeface="Open Sans"/>
                <a:cs typeface="Open Sans"/>
              </a:rPr>
              <a:t>“</a:t>
            </a:r>
            <a:r>
              <a:rPr lang="en-GB" b="1" dirty="0">
                <a:latin typeface="Aptos" panose="020B0004020202020204" pitchFamily="34" charset="0"/>
                <a:ea typeface="Open Sans"/>
                <a:cs typeface="Open Sans"/>
              </a:rPr>
              <a:t>hazard</a:t>
            </a:r>
            <a:r>
              <a:rPr lang="en-GB" dirty="0">
                <a:latin typeface="Aptos" panose="020B0004020202020204" pitchFamily="34" charset="0"/>
                <a:ea typeface="Open Sans"/>
                <a:cs typeface="Open Sans"/>
              </a:rPr>
              <a:t>” means any risk of harm to the health or safety of an actual </a:t>
            </a:r>
            <a:r>
              <a:rPr lang="en-GB" strike="sngStrike" dirty="0">
                <a:solidFill>
                  <a:srgbClr val="FF0000"/>
                </a:solidFill>
                <a:latin typeface="Aptos" panose="020B0004020202020204" pitchFamily="34" charset="0"/>
                <a:ea typeface="Open Sans"/>
                <a:cs typeface="Open Sans"/>
              </a:rPr>
              <a:t>or potential</a:t>
            </a:r>
            <a:r>
              <a:rPr lang="en-GB" dirty="0">
                <a:solidFill>
                  <a:srgbClr val="FF0000"/>
                </a:solidFill>
                <a:latin typeface="Aptos" panose="020B0004020202020204" pitchFamily="34" charset="0"/>
                <a:ea typeface="Open Sans"/>
                <a:cs typeface="Open Sans"/>
              </a:rPr>
              <a:t> </a:t>
            </a:r>
            <a:r>
              <a:rPr lang="en-GB" dirty="0">
                <a:latin typeface="Aptos" panose="020B0004020202020204" pitchFamily="34" charset="0"/>
                <a:ea typeface="Open Sans"/>
                <a:cs typeface="Open Sans"/>
              </a:rPr>
              <a:t>occupier of a dwelling or HMO which arises from a deficiency in the dwelling or HMO or in any building or land in the vicinity (whether the deficiency arises as a result of the construction of any building, an absence of maintenance or repair, </a:t>
            </a:r>
            <a:r>
              <a:rPr lang="en-GB" b="1" dirty="0">
                <a:latin typeface="Aptos" panose="020B0004020202020204" pitchFamily="34" charset="0"/>
                <a:ea typeface="Open Sans"/>
                <a:cs typeface="Open Sans"/>
              </a:rPr>
              <a:t>or otherwise</a:t>
            </a:r>
            <a:r>
              <a:rPr lang="en-GB" dirty="0">
                <a:latin typeface="Aptos" panose="020B0004020202020204" pitchFamily="34" charset="0"/>
                <a:ea typeface="Open Sans"/>
                <a:cs typeface="Open Sans"/>
              </a:rPr>
              <a:t>) (s 2(1) Housing Act 2004) </a:t>
            </a: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a:p>
            <a:pPr marL="0" indent="0">
              <a:buNone/>
            </a:pPr>
            <a:endParaRPr lang="en-GB" dirty="0">
              <a:latin typeface="Aptos" panose="020B0004020202020204" pitchFamily="34" charset="0"/>
            </a:endParaRPr>
          </a:p>
        </p:txBody>
      </p:sp>
      <p:sp>
        <p:nvSpPr>
          <p:cNvPr id="3" name="Title 2">
            <a:extLst>
              <a:ext uri="{FF2B5EF4-FFF2-40B4-BE49-F238E27FC236}">
                <a16:creationId xmlns:a16="http://schemas.microsoft.com/office/drawing/2014/main" id="{89928CEA-761D-689F-670E-E5E8DFE45880}"/>
              </a:ext>
            </a:extLst>
          </p:cNvPr>
          <p:cNvSpPr>
            <a:spLocks noGrp="1"/>
          </p:cNvSpPr>
          <p:nvPr>
            <p:ph type="title"/>
          </p:nvPr>
        </p:nvSpPr>
        <p:spPr>
          <a:xfrm>
            <a:off x="838200" y="1610615"/>
            <a:ext cx="10515600" cy="822817"/>
          </a:xfrm>
        </p:spPr>
        <p:txBody>
          <a:bodyPr/>
          <a:lstStyle/>
          <a:p>
            <a:r>
              <a:rPr lang="en-GB" b="1" dirty="0">
                <a:latin typeface="Aptos" panose="020B0004020202020204" pitchFamily="34" charset="0"/>
              </a:rPr>
              <a:t>s 2(1) HA 2004</a:t>
            </a:r>
          </a:p>
        </p:txBody>
      </p:sp>
    </p:spTree>
    <p:extLst>
      <p:ext uri="{BB962C8B-B14F-4D97-AF65-F5344CB8AC3E}">
        <p14:creationId xmlns:p14="http://schemas.microsoft.com/office/powerpoint/2010/main" val="73181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4CDF-1188-FEAF-B799-88544A4F96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07BEAC-C07F-3962-EA5A-72BC008D624B}"/>
              </a:ext>
            </a:extLst>
          </p:cNvPr>
          <p:cNvSpPr>
            <a:spLocks noGrp="1"/>
          </p:cNvSpPr>
          <p:nvPr>
            <p:ph type="title"/>
          </p:nvPr>
        </p:nvSpPr>
        <p:spPr>
          <a:xfrm>
            <a:off x="838200" y="1610615"/>
            <a:ext cx="10515600" cy="822817"/>
          </a:xfrm>
        </p:spPr>
        <p:txBody>
          <a:bodyPr/>
          <a:lstStyle/>
          <a:p>
            <a:r>
              <a:rPr lang="en-GB">
                <a:latin typeface="Aptos" panose="020B0004020202020204" pitchFamily="34" charset="0"/>
              </a:rPr>
              <a:t>HHSRS – prescribed hazards</a:t>
            </a:r>
          </a:p>
        </p:txBody>
      </p:sp>
      <p:graphicFrame>
        <p:nvGraphicFramePr>
          <p:cNvPr id="6" name="Table 5">
            <a:extLst>
              <a:ext uri="{FF2B5EF4-FFF2-40B4-BE49-F238E27FC236}">
                <a16:creationId xmlns:a16="http://schemas.microsoft.com/office/drawing/2014/main" id="{E7DD090A-C98F-963E-7083-DEDCD1094EA6}"/>
              </a:ext>
            </a:extLst>
          </p:cNvPr>
          <p:cNvGraphicFramePr>
            <a:graphicFrameLocks noGrp="1"/>
          </p:cNvGraphicFramePr>
          <p:nvPr>
            <p:extLst>
              <p:ext uri="{D42A27DB-BD31-4B8C-83A1-F6EECF244321}">
                <p14:modId xmlns:p14="http://schemas.microsoft.com/office/powerpoint/2010/main" val="2476639863"/>
              </p:ext>
            </p:extLst>
          </p:nvPr>
        </p:nvGraphicFramePr>
        <p:xfrm>
          <a:off x="838200" y="2493576"/>
          <a:ext cx="9728200" cy="3261360"/>
        </p:xfrm>
        <a:graphic>
          <a:graphicData uri="http://schemas.openxmlformats.org/drawingml/2006/table">
            <a:tbl>
              <a:tblPr firstRow="1" bandRow="1">
                <a:tableStyleId>{2D5ABB26-0587-4C30-8999-92F81FD0307C}</a:tableStyleId>
              </a:tblPr>
              <a:tblGrid>
                <a:gridCol w="2912534">
                  <a:extLst>
                    <a:ext uri="{9D8B030D-6E8A-4147-A177-3AD203B41FA5}">
                      <a16:colId xmlns:a16="http://schemas.microsoft.com/office/drawing/2014/main" val="3215238919"/>
                    </a:ext>
                  </a:extLst>
                </a:gridCol>
                <a:gridCol w="3403599">
                  <a:extLst>
                    <a:ext uri="{9D8B030D-6E8A-4147-A177-3AD203B41FA5}">
                      <a16:colId xmlns:a16="http://schemas.microsoft.com/office/drawing/2014/main" val="2333781242"/>
                    </a:ext>
                  </a:extLst>
                </a:gridCol>
                <a:gridCol w="3412067">
                  <a:extLst>
                    <a:ext uri="{9D8B030D-6E8A-4147-A177-3AD203B41FA5}">
                      <a16:colId xmlns:a16="http://schemas.microsoft.com/office/drawing/2014/main" val="3632167864"/>
                    </a:ext>
                  </a:extLst>
                </a:gridCol>
              </a:tblGrid>
              <a:tr h="1765157">
                <a:tc>
                  <a:txBody>
                    <a:bodyPr/>
                    <a:lstStyle/>
                    <a:p>
                      <a:r>
                        <a:rPr lang="en-GB" sz="1600" b="1" kern="1200" dirty="0">
                          <a:solidFill>
                            <a:srgbClr val="0081A3"/>
                          </a:solidFill>
                          <a:effectLst/>
                          <a:latin typeface="Aptos" panose="020B0004020202020204" pitchFamily="34" charset="0"/>
                          <a:ea typeface="Open Sans"/>
                          <a:cs typeface="Open Sans"/>
                        </a:rPr>
                        <a:t>1. Damp and mould growth </a:t>
                      </a:r>
                    </a:p>
                    <a:p>
                      <a:r>
                        <a:rPr lang="en-GB" sz="1600" b="0" kern="1200" dirty="0">
                          <a:solidFill>
                            <a:srgbClr val="0081A3"/>
                          </a:solidFill>
                          <a:effectLst/>
                          <a:latin typeface="Aptos" panose="020B0004020202020204" pitchFamily="34" charset="0"/>
                          <a:ea typeface="Open Sans"/>
                          <a:cs typeface="Open Sans"/>
                        </a:rPr>
                        <a:t>2. Excess cold</a:t>
                      </a:r>
                    </a:p>
                    <a:p>
                      <a:r>
                        <a:rPr lang="en-GB" sz="1600" b="0" kern="1200" dirty="0">
                          <a:solidFill>
                            <a:srgbClr val="0081A3"/>
                          </a:solidFill>
                          <a:effectLst/>
                          <a:latin typeface="Aptos" panose="020B0004020202020204" pitchFamily="34" charset="0"/>
                          <a:ea typeface="Open Sans"/>
                          <a:cs typeface="Open Sans"/>
                        </a:rPr>
                        <a:t>3. Excess heat </a:t>
                      </a:r>
                    </a:p>
                    <a:p>
                      <a:r>
                        <a:rPr lang="en-GB" sz="1600" b="0" kern="1200" dirty="0">
                          <a:solidFill>
                            <a:srgbClr val="0081A3"/>
                          </a:solidFill>
                          <a:effectLst/>
                          <a:latin typeface="Aptos" panose="020B0004020202020204" pitchFamily="34" charset="0"/>
                          <a:ea typeface="Open Sans"/>
                          <a:cs typeface="Open Sans"/>
                        </a:rPr>
                        <a:t>4. Asbestos and MMF</a:t>
                      </a:r>
                    </a:p>
                    <a:p>
                      <a:r>
                        <a:rPr lang="en-GB" sz="1600" b="0" kern="1200" dirty="0">
                          <a:solidFill>
                            <a:srgbClr val="0081A3"/>
                          </a:solidFill>
                          <a:effectLst/>
                          <a:latin typeface="Aptos" panose="020B0004020202020204" pitchFamily="34" charset="0"/>
                          <a:ea typeface="Open Sans"/>
                          <a:cs typeface="Open Sans"/>
                        </a:rPr>
                        <a:t>5. Biocides </a:t>
                      </a:r>
                    </a:p>
                    <a:p>
                      <a:r>
                        <a:rPr lang="en-GB" sz="1600" b="0" kern="1200" dirty="0">
                          <a:solidFill>
                            <a:srgbClr val="0081A3"/>
                          </a:solidFill>
                          <a:effectLst/>
                          <a:latin typeface="Aptos" panose="020B0004020202020204" pitchFamily="34" charset="0"/>
                          <a:ea typeface="Open Sans"/>
                          <a:cs typeface="Open Sans"/>
                        </a:rPr>
                        <a:t>6. Carbon monoxide and fuel combustion products. </a:t>
                      </a:r>
                    </a:p>
                    <a:p>
                      <a:r>
                        <a:rPr lang="en-GB" sz="1600" b="0" kern="1200" dirty="0">
                          <a:solidFill>
                            <a:srgbClr val="0081A3"/>
                          </a:solidFill>
                          <a:effectLst/>
                          <a:latin typeface="Aptos" panose="020B0004020202020204" pitchFamily="34" charset="0"/>
                          <a:ea typeface="Open Sans"/>
                          <a:cs typeface="Open Sans"/>
                        </a:rPr>
                        <a:t>7. Lead</a:t>
                      </a:r>
                    </a:p>
                    <a:p>
                      <a:r>
                        <a:rPr lang="en-GB" sz="1600" b="0" kern="1200" dirty="0">
                          <a:solidFill>
                            <a:srgbClr val="0081A3"/>
                          </a:solidFill>
                          <a:effectLst/>
                          <a:latin typeface="Aptos" panose="020B0004020202020204" pitchFamily="34" charset="0"/>
                          <a:ea typeface="Open Sans"/>
                          <a:cs typeface="Open Sans"/>
                        </a:rPr>
                        <a:t>8. Radiation</a:t>
                      </a:r>
                    </a:p>
                    <a:p>
                      <a:r>
                        <a:rPr lang="en-GB" sz="1600" b="0" kern="1200" dirty="0">
                          <a:solidFill>
                            <a:srgbClr val="0081A3"/>
                          </a:solidFill>
                          <a:effectLst/>
                          <a:latin typeface="Aptos" panose="020B0004020202020204" pitchFamily="34" charset="0"/>
                          <a:ea typeface="Open Sans"/>
                          <a:cs typeface="Open Sans"/>
                        </a:rPr>
                        <a:t>9. </a:t>
                      </a:r>
                      <a:r>
                        <a:rPr lang="en-GB" sz="1600" b="0" kern="1200" dirty="0" err="1">
                          <a:solidFill>
                            <a:srgbClr val="0081A3"/>
                          </a:solidFill>
                          <a:effectLst/>
                          <a:latin typeface="Aptos" panose="020B0004020202020204" pitchFamily="34" charset="0"/>
                          <a:ea typeface="Open Sans"/>
                          <a:cs typeface="Open Sans"/>
                        </a:rPr>
                        <a:t>Uncombusted</a:t>
                      </a:r>
                      <a:r>
                        <a:rPr lang="en-GB" sz="1600" b="0" kern="1200" dirty="0">
                          <a:solidFill>
                            <a:srgbClr val="0081A3"/>
                          </a:solidFill>
                          <a:effectLst/>
                          <a:latin typeface="Aptos" panose="020B0004020202020204" pitchFamily="34" charset="0"/>
                          <a:ea typeface="Open Sans"/>
                          <a:cs typeface="Open Sans"/>
                        </a:rPr>
                        <a:t> fuel gas</a:t>
                      </a:r>
                    </a:p>
                    <a:p>
                      <a:r>
                        <a:rPr lang="en-GB" sz="1600" b="0" kern="1200" dirty="0">
                          <a:solidFill>
                            <a:srgbClr val="0081A3"/>
                          </a:solidFill>
                          <a:effectLst/>
                          <a:latin typeface="Aptos" panose="020B0004020202020204" pitchFamily="34" charset="0"/>
                          <a:ea typeface="Open Sans"/>
                          <a:cs typeface="Open Sans"/>
                        </a:rPr>
                        <a:t>10. Volatile organic compounds</a:t>
                      </a:r>
                    </a:p>
                    <a:p>
                      <a:endParaRPr lang="en-GB" sz="1600" b="0" kern="1200" dirty="0">
                        <a:solidFill>
                          <a:srgbClr val="0081A3"/>
                        </a:solidFill>
                        <a:effectLst/>
                        <a:latin typeface="Aptos" panose="020B0004020202020204" pitchFamily="34" charset="0"/>
                        <a:ea typeface="Open Sans" panose="020B0606030504020204" pitchFamily="34" charset="0"/>
                        <a:cs typeface="Open Sans" panose="020B0606030504020204" pitchFamily="34" charset="0"/>
                      </a:endParaRPr>
                    </a:p>
                  </a:txBody>
                  <a:tcPr/>
                </a:tc>
                <a:tc>
                  <a:txBody>
                    <a:bodyPr/>
                    <a:lstStyle/>
                    <a:p>
                      <a:r>
                        <a:rPr lang="en-GB" sz="1600" b="0" kern="1200">
                          <a:solidFill>
                            <a:srgbClr val="0081A3"/>
                          </a:solidFill>
                          <a:effectLst/>
                          <a:latin typeface="Aptos" panose="020B0004020202020204" pitchFamily="34" charset="0"/>
                          <a:ea typeface="Open Sans"/>
                          <a:cs typeface="Open Sans"/>
                        </a:rPr>
                        <a:t>11. Crowding and space </a:t>
                      </a:r>
                    </a:p>
                    <a:p>
                      <a:r>
                        <a:rPr lang="en-GB" sz="1600" b="0" kern="1200">
                          <a:solidFill>
                            <a:srgbClr val="0081A3"/>
                          </a:solidFill>
                          <a:effectLst/>
                          <a:latin typeface="Aptos" panose="020B0004020202020204" pitchFamily="34" charset="0"/>
                          <a:ea typeface="Open Sans"/>
                          <a:cs typeface="Open Sans"/>
                        </a:rPr>
                        <a:t>12. Entry by intruders </a:t>
                      </a:r>
                    </a:p>
                    <a:p>
                      <a:r>
                        <a:rPr lang="en-GB" sz="1600" b="0" kern="1200">
                          <a:solidFill>
                            <a:srgbClr val="0081A3"/>
                          </a:solidFill>
                          <a:effectLst/>
                          <a:latin typeface="Aptos" panose="020B0004020202020204" pitchFamily="34" charset="0"/>
                          <a:ea typeface="Open Sans"/>
                          <a:cs typeface="Open Sans"/>
                        </a:rPr>
                        <a:t>13. Lighting</a:t>
                      </a:r>
                    </a:p>
                    <a:p>
                      <a:r>
                        <a:rPr lang="en-GB" sz="1600" b="0" kern="1200">
                          <a:solidFill>
                            <a:srgbClr val="0081A3"/>
                          </a:solidFill>
                          <a:effectLst/>
                          <a:latin typeface="Aptos" panose="020B0004020202020204" pitchFamily="34" charset="0"/>
                          <a:ea typeface="Open Sans"/>
                          <a:cs typeface="Open Sans"/>
                        </a:rPr>
                        <a:t>14. Noise </a:t>
                      </a:r>
                    </a:p>
                    <a:p>
                      <a:r>
                        <a:rPr lang="en-GB" sz="1600" b="0" kern="1200">
                          <a:solidFill>
                            <a:srgbClr val="0081A3"/>
                          </a:solidFill>
                          <a:effectLst/>
                          <a:latin typeface="Aptos" panose="020B0004020202020204" pitchFamily="34" charset="0"/>
                          <a:ea typeface="Open Sans"/>
                          <a:cs typeface="Open Sans"/>
                        </a:rPr>
                        <a:t>15. Domestic hygiene, pests and refuse</a:t>
                      </a:r>
                    </a:p>
                    <a:p>
                      <a:r>
                        <a:rPr lang="en-GB" sz="1600" b="0" kern="1200">
                          <a:solidFill>
                            <a:srgbClr val="0081A3"/>
                          </a:solidFill>
                          <a:effectLst/>
                          <a:latin typeface="Aptos" panose="020B0004020202020204" pitchFamily="34" charset="0"/>
                          <a:ea typeface="Open Sans"/>
                          <a:cs typeface="Open Sans"/>
                        </a:rPr>
                        <a:t>16. Food safety </a:t>
                      </a:r>
                    </a:p>
                    <a:p>
                      <a:r>
                        <a:rPr lang="en-GB" sz="1600" b="0" kern="1200">
                          <a:solidFill>
                            <a:srgbClr val="0081A3"/>
                          </a:solidFill>
                          <a:effectLst/>
                          <a:latin typeface="Aptos" panose="020B0004020202020204" pitchFamily="34" charset="0"/>
                          <a:ea typeface="Open Sans"/>
                          <a:cs typeface="Open Sans"/>
                        </a:rPr>
                        <a:t>17. Personal hygiene, sanitation and drainage</a:t>
                      </a:r>
                    </a:p>
                    <a:p>
                      <a:r>
                        <a:rPr lang="en-GB" sz="1600" b="0" kern="1200">
                          <a:solidFill>
                            <a:srgbClr val="0081A3"/>
                          </a:solidFill>
                          <a:effectLst/>
                          <a:latin typeface="Aptos" panose="020B0004020202020204" pitchFamily="34" charset="0"/>
                          <a:ea typeface="Open Sans"/>
                          <a:cs typeface="Open Sans"/>
                        </a:rPr>
                        <a:t>18. Water supply </a:t>
                      </a:r>
                    </a:p>
                    <a:p>
                      <a:r>
                        <a:rPr lang="en-GB" sz="1600" b="0" kern="1200">
                          <a:solidFill>
                            <a:srgbClr val="0081A3"/>
                          </a:solidFill>
                          <a:effectLst/>
                          <a:latin typeface="Aptos" panose="020B0004020202020204" pitchFamily="34" charset="0"/>
                          <a:ea typeface="Open Sans"/>
                          <a:cs typeface="Open Sans"/>
                        </a:rPr>
                        <a:t>19. Falls associated with baths etc</a:t>
                      </a:r>
                    </a:p>
                    <a:p>
                      <a:r>
                        <a:rPr lang="en-GB" sz="1600" b="0" kern="1200">
                          <a:solidFill>
                            <a:srgbClr val="0081A3"/>
                          </a:solidFill>
                          <a:effectLst/>
                          <a:latin typeface="Aptos" panose="020B0004020202020204" pitchFamily="34" charset="0"/>
                          <a:ea typeface="Open Sans"/>
                          <a:cs typeface="Open Sans"/>
                        </a:rPr>
                        <a:t>20. Falling on level surfaces etc</a:t>
                      </a:r>
                    </a:p>
                    <a:p>
                      <a:endParaRPr lang="en-GB" sz="1600" b="0">
                        <a:solidFill>
                          <a:srgbClr val="0081A3"/>
                        </a:solidFill>
                        <a:latin typeface="Aptos" panose="020B0004020202020204" pitchFamily="34" charset="0"/>
                        <a:ea typeface="Open Sans" panose="020B0606030504020204" pitchFamily="34" charset="0"/>
                        <a:cs typeface="Open Sans" panose="020B0606030504020204" pitchFamily="34" charset="0"/>
                      </a:endParaRPr>
                    </a:p>
                  </a:txBody>
                  <a:tcPr/>
                </a:tc>
                <a:tc>
                  <a:txBody>
                    <a:bodyPr/>
                    <a:lstStyle/>
                    <a:p>
                      <a:r>
                        <a:rPr lang="en-GB" sz="1600" b="0" dirty="0">
                          <a:solidFill>
                            <a:srgbClr val="0081A3"/>
                          </a:solidFill>
                          <a:latin typeface="Aptos" panose="020B0004020202020204" pitchFamily="34" charset="0"/>
                          <a:ea typeface="Open Sans"/>
                          <a:cs typeface="Open Sans"/>
                        </a:rPr>
                        <a:t>21. Falling on stairs etc</a:t>
                      </a:r>
                    </a:p>
                    <a:p>
                      <a:r>
                        <a:rPr lang="en-GB" sz="1600" b="0" dirty="0">
                          <a:solidFill>
                            <a:srgbClr val="0081A3"/>
                          </a:solidFill>
                          <a:latin typeface="Aptos" panose="020B0004020202020204" pitchFamily="34" charset="0"/>
                          <a:ea typeface="Open Sans"/>
                          <a:cs typeface="Open Sans"/>
                        </a:rPr>
                        <a:t>22. Falling between levels</a:t>
                      </a:r>
                    </a:p>
                    <a:p>
                      <a:r>
                        <a:rPr lang="en-GB" sz="1600" b="0" dirty="0">
                          <a:solidFill>
                            <a:srgbClr val="0081A3"/>
                          </a:solidFill>
                          <a:latin typeface="Aptos" panose="020B0004020202020204" pitchFamily="34" charset="0"/>
                          <a:ea typeface="Open Sans"/>
                          <a:cs typeface="Open Sans"/>
                        </a:rPr>
                        <a:t>23. Electrical hazards</a:t>
                      </a:r>
                    </a:p>
                    <a:p>
                      <a:r>
                        <a:rPr lang="en-GB" sz="1600" b="0" dirty="0">
                          <a:solidFill>
                            <a:srgbClr val="0081A3"/>
                          </a:solidFill>
                          <a:latin typeface="Aptos" panose="020B0004020202020204" pitchFamily="34" charset="0"/>
                          <a:ea typeface="Open Sans"/>
                          <a:cs typeface="Open Sans"/>
                        </a:rPr>
                        <a:t>24. Fire</a:t>
                      </a:r>
                    </a:p>
                    <a:p>
                      <a:r>
                        <a:rPr lang="en-GB" sz="1600" b="0" dirty="0">
                          <a:solidFill>
                            <a:srgbClr val="0081A3"/>
                          </a:solidFill>
                          <a:latin typeface="Aptos" panose="020B0004020202020204" pitchFamily="34" charset="0"/>
                          <a:ea typeface="Open Sans"/>
                          <a:cs typeface="Open Sans"/>
                        </a:rPr>
                        <a:t>25. Flames, hot surfaces etc</a:t>
                      </a:r>
                    </a:p>
                    <a:p>
                      <a:r>
                        <a:rPr lang="en-GB" sz="1600" b="0" dirty="0">
                          <a:solidFill>
                            <a:srgbClr val="0081A3"/>
                          </a:solidFill>
                          <a:latin typeface="Aptos" panose="020B0004020202020204" pitchFamily="34" charset="0"/>
                          <a:ea typeface="Open Sans"/>
                          <a:cs typeface="Open Sans"/>
                        </a:rPr>
                        <a:t>26. Collision and entrapment </a:t>
                      </a:r>
                    </a:p>
                    <a:p>
                      <a:r>
                        <a:rPr lang="en-GB" sz="1600" b="0" dirty="0">
                          <a:solidFill>
                            <a:srgbClr val="0081A3"/>
                          </a:solidFill>
                          <a:latin typeface="Aptos" panose="020B0004020202020204" pitchFamily="34" charset="0"/>
                          <a:ea typeface="Open Sans"/>
                          <a:cs typeface="Open Sans"/>
                        </a:rPr>
                        <a:t>27. Explosions</a:t>
                      </a:r>
                    </a:p>
                    <a:p>
                      <a:r>
                        <a:rPr lang="en-GB" sz="1600" b="0" dirty="0">
                          <a:solidFill>
                            <a:srgbClr val="0081A3"/>
                          </a:solidFill>
                          <a:latin typeface="Aptos" panose="020B0004020202020204" pitchFamily="34" charset="0"/>
                          <a:ea typeface="Open Sans"/>
                          <a:cs typeface="Open Sans"/>
                        </a:rPr>
                        <a:t>28. Position and operability of amenities etc </a:t>
                      </a:r>
                    </a:p>
                    <a:p>
                      <a:r>
                        <a:rPr lang="en-GB" sz="1600" b="0" dirty="0">
                          <a:solidFill>
                            <a:srgbClr val="0081A3"/>
                          </a:solidFill>
                          <a:latin typeface="Aptos" panose="020B0004020202020204" pitchFamily="34" charset="0"/>
                          <a:ea typeface="Open Sans"/>
                          <a:cs typeface="Open Sans"/>
                        </a:rPr>
                        <a:t>29. Structural collapse and falling elements</a:t>
                      </a:r>
                    </a:p>
                  </a:txBody>
                  <a:tcPr/>
                </a:tc>
                <a:extLst>
                  <a:ext uri="{0D108BD9-81ED-4DB2-BD59-A6C34878D82A}">
                    <a16:rowId xmlns:a16="http://schemas.microsoft.com/office/drawing/2014/main" val="1694082091"/>
                  </a:ext>
                </a:extLst>
              </a:tr>
            </a:tbl>
          </a:graphicData>
        </a:graphic>
      </p:graphicFrame>
    </p:spTree>
    <p:extLst>
      <p:ext uri="{BB962C8B-B14F-4D97-AF65-F5344CB8AC3E}">
        <p14:creationId xmlns:p14="http://schemas.microsoft.com/office/powerpoint/2010/main" val="4027914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h2" id="{D144248E-BB2A-4EF2-933A-6393FF5A44D5}" vid="{E03F7187-99C4-41E5-9CDA-CAE36EDCA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EA1E0308B02541939F605972550EAD" ma:contentTypeVersion="16" ma:contentTypeDescription="Create a new document." ma:contentTypeScope="" ma:versionID="99d479bd77db12833ca2708a6962e779">
  <xsd:schema xmlns:xsd="http://www.w3.org/2001/XMLSchema" xmlns:xs="http://www.w3.org/2001/XMLSchema" xmlns:p="http://schemas.microsoft.com/office/2006/metadata/properties" xmlns:ns2="c98fcef2-2606-4a8f-aac5-967b1dffbd89" xmlns:ns3="d72229c5-0f72-4403-9b9a-a7d551af05a9" targetNamespace="http://schemas.microsoft.com/office/2006/metadata/properties" ma:root="true" ma:fieldsID="13b34ea43df621e9e02e82e3136e85a3" ns2:_="" ns3:_="">
    <xsd:import namespace="c98fcef2-2606-4a8f-aac5-967b1dffbd89"/>
    <xsd:import namespace="d72229c5-0f72-4403-9b9a-a7d551af05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MediaServiceObjectDetectorVersions"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fcef2-2606-4a8f-aac5-967b1dffbd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0ede6a7-60f4-4864-8cac-e19fe5029830}" ma:internalName="TaxCatchAll" ma:showField="CatchAllData" ma:web="c98fcef2-2606-4a8f-aac5-967b1dffbd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229c5-0f72-4403-9b9a-a7d551af05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8447d1-885b-4103-9c2d-df69581d6a4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98fcef2-2606-4a8f-aac5-967b1dffbd89" xsi:nil="true"/>
    <lcf76f155ced4ddcb4097134ff3c332f xmlns="d72229c5-0f72-4403-9b9a-a7d551af05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A6486B-999F-464F-B972-F617C69587E2}">
  <ds:schemaRefs>
    <ds:schemaRef ds:uri="http://schemas.microsoft.com/sharepoint/v3/contenttype/forms"/>
  </ds:schemaRefs>
</ds:datastoreItem>
</file>

<file path=customXml/itemProps2.xml><?xml version="1.0" encoding="utf-8"?>
<ds:datastoreItem xmlns:ds="http://schemas.openxmlformats.org/officeDocument/2006/customXml" ds:itemID="{7748EC05-6C68-473B-9607-45903995AE4E}"/>
</file>

<file path=customXml/itemProps3.xml><?xml version="1.0" encoding="utf-8"?>
<ds:datastoreItem xmlns:ds="http://schemas.openxmlformats.org/officeDocument/2006/customXml" ds:itemID="{C62F850C-ABBC-4678-B279-CA1DD14154EA}">
  <ds:schemaRefs>
    <ds:schemaRef ds:uri="http://schemas.microsoft.com/office/2006/documentManagement/types"/>
    <ds:schemaRef ds:uri="http://schemas.microsoft.com/office/2006/metadata/properties"/>
    <ds:schemaRef ds:uri="c98fcef2-2606-4a8f-aac5-967b1dffbd89"/>
    <ds:schemaRef ds:uri="http://purl.org/dc/terms/"/>
    <ds:schemaRef ds:uri="d72229c5-0f72-4403-9b9a-a7d551af05a9"/>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sh3</Template>
  <TotalTime>409</TotalTime>
  <Words>2793</Words>
  <Application>Microsoft Macintosh PowerPoint</Application>
  <PresentationFormat>Widescreen</PresentationFormat>
  <Paragraphs>273</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Courier New</vt:lpstr>
      <vt:lpstr>Open Sans</vt:lpstr>
      <vt:lpstr>Office Theme</vt:lpstr>
      <vt:lpstr>Awaab’s Law and Fitness for Human Habitation – the same, but different?</vt:lpstr>
      <vt:lpstr>What is Awaab’s Law?</vt:lpstr>
      <vt:lpstr>The Hazards in Social Housing (Prescribed Requirements) (England) Regulations 2025 </vt:lpstr>
      <vt:lpstr>RECAP Fitness for Human Habitation</vt:lpstr>
      <vt:lpstr>s 9A LTA 1985 – the implied covenant </vt:lpstr>
      <vt:lpstr>s 10 LTA 1985 – prescribed hazards</vt:lpstr>
      <vt:lpstr>s 10 LTA 1985 – prescribed hazards</vt:lpstr>
      <vt:lpstr>s 2(1) HA 2004</vt:lpstr>
      <vt:lpstr>HHSRS – prescribed hazards</vt:lpstr>
      <vt:lpstr>Awaab’s Law</vt:lpstr>
      <vt:lpstr>Social Housing (Regulation) Act 2023</vt:lpstr>
      <vt:lpstr>Social Housing (Regulation) Act 2023</vt:lpstr>
      <vt:lpstr>Social Housing (Regulation) Act 2023</vt:lpstr>
      <vt:lpstr>Some exceptions</vt:lpstr>
      <vt:lpstr>What hazards? 3 phase implementation </vt:lpstr>
      <vt:lpstr>Key Terms</vt:lpstr>
      <vt:lpstr>Step 1: Categorize potential hazard</vt:lpstr>
      <vt:lpstr>Emergency hazards-examples</vt:lpstr>
      <vt:lpstr>Step 2: Investigate</vt:lpstr>
      <vt:lpstr>Regulation 3(1) – significant or emergency hazard?</vt:lpstr>
      <vt:lpstr>Step 3: Report</vt:lpstr>
      <vt:lpstr>Step 4: Works </vt:lpstr>
      <vt:lpstr>Step 4: Works</vt:lpstr>
      <vt:lpstr>Step 5: Suitable Alternative Accommodation  </vt:lpstr>
      <vt:lpstr>Step 5: Safety advice to occupiers </vt:lpstr>
      <vt:lpstr>Step 5: Completion of works</vt:lpstr>
      <vt:lpstr>PowerPoint Presentation</vt:lpstr>
      <vt:lpstr>Transitional period</vt:lpstr>
      <vt:lpstr>Quantum </vt:lpstr>
      <vt:lpstr>Quantum </vt:lpstr>
      <vt:lpstr>What has changed?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Hicks</dc:creator>
  <cp:lastModifiedBy>Max Gordon</cp:lastModifiedBy>
  <cp:revision>3</cp:revision>
  <cp:lastPrinted>2025-03-18T18:37:46Z</cp:lastPrinted>
  <dcterms:created xsi:type="dcterms:W3CDTF">2023-09-25T14:57:36Z</dcterms:created>
  <dcterms:modified xsi:type="dcterms:W3CDTF">2025-10-29T16:02:00Z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0x01010014EA1E0308B02541939F605972550EAD</vt:lpwstr>
  </property>
  <property fmtid="{D5CDD505-2E9C-101B-9397-08002B2CF9AE}" pid="3" name="MediaServiceImageTags">
    <vt:lpwstr/>
  </property>
</Properties>
</file>